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5Ip7QzaZ5iPdjVYV7tYRw==" hashData="Faz5dJYQJrMfhzapgNCd2raLdkLUr8Efdz8NNRe6LN22Ckh4dGqX/7qIfaObLhMQHxhpjjjq6mxonrHXs+VZE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3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CF7AFC38-3890-4FDB-9BE8-FBB0F70DE0E3}" type="datetimeFigureOut">
              <a:rPr lang="en-US" smtClean="0"/>
              <a:t>4/30/2021</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7AFC38-3890-4FDB-9BE8-FBB0F70DE0E3}"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B3846-1BCF-46C9-965C-DAAE6136CA1B}"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CF7AFC38-3890-4FDB-9BE8-FBB0F70DE0E3}" type="datetimeFigureOut">
              <a:rPr lang="en-US" smtClean="0"/>
              <a:t>4/30/2021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507B3846-1BCF-46C9-965C-DAAE6136CA1B}"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CF7AFC38-3890-4FDB-9BE8-FBB0F70DE0E3}" type="datetimeFigureOut">
              <a:rPr lang="en-US" smtClean="0"/>
              <a:t>4/30/2021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507B3846-1BCF-46C9-965C-DAAE6136CA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hyperlink" Target="http://www.fema.gov/pdf/about/divisions/npd/CPG_101_V2.pdf" TargetMode="External"/><Relationship Id="rId2" Type="http://schemas.openxmlformats.org/officeDocument/2006/relationships/hyperlink" Target="https://www.fema.gov/national-incident-management-system" TargetMode="External"/><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www.fema.gov/resource-management-mutual-aid"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Objetivos de la unidad </a:t>
            </a:r>
          </a:p>
        </p:txBody>
      </p:sp>
      <p:sp>
        <p:nvSpPr>
          <p:cNvPr id="3" name="Content Placeholder 2">
            <a:extLst>
              <a:ext uri="{FF2B5EF4-FFF2-40B4-BE49-F238E27FC236}">
                <a16:creationId xmlns:a16="http://schemas.microsoft.com/office/drawing/2014/main" id="{E0FB6383-8893-4F4B-9A4C-0B713047CE12}"/>
              </a:ext>
            </a:extLst>
          </p:cNvPr>
          <p:cNvSpPr>
            <a:spLocks noGrp="1"/>
          </p:cNvSpPr>
          <p:nvPr>
            <p:ph idx="1"/>
          </p:nvPr>
        </p:nvSpPr>
        <p:spPr/>
        <p:txBody>
          <a:bodyPr>
            <a:normAutofit fontScale="70000" lnSpcReduction="20000"/>
          </a:bodyPr>
          <a:lstStyle/>
          <a:p>
            <a:pPr fontAlgn="auto">
              <a:spcBef>
                <a:spcPct val="100000"/>
              </a:spcBef>
              <a:buSzPct val="99000"/>
              <a:tabLst/>
            </a:pPr>
            <a:r>
              <a:rPr lang="es-ES" kern="1200">
                <a:sym typeface="Arial"/>
              </a:rPr>
              <a:t>La lección La delegación de autoridad y gestión por objetivos le presenta el proceso de delegación de autoridad, las autoridades de implementación, la gestión por objetivos y los planes y acuerdos de preparación.</a:t>
            </a:r>
          </a:p>
          <a:p>
            <a:pPr fontAlgn="auto">
              <a:spcBef>
                <a:spcPct val="100000"/>
              </a:spcBef>
              <a:buSzPct val="99000"/>
              <a:tabLst/>
            </a:pPr>
            <a:r>
              <a:rPr lang="es-ES" kern="1200">
                <a:sym typeface="Arial"/>
              </a:rPr>
              <a:t>Al final de esta unidad, los estudiantes podrán:</a:t>
            </a:r>
          </a:p>
          <a:p>
            <a:pPr marL="254000" lvl="1" indent="-254000" fontAlgn="auto">
              <a:spcBef>
                <a:spcPct val="100000"/>
              </a:spcBef>
              <a:buSzPct val="99000"/>
              <a:buFont typeface="Arial"/>
              <a:buChar char="•"/>
              <a:tabLst/>
            </a:pPr>
            <a:r>
              <a:rPr lang="es-ES" kern="1200">
                <a:ea typeface="+mn-ea"/>
                <a:sym typeface="Arial"/>
              </a:rPr>
              <a:t>Describir el proceso de delegación de autoridad. </a:t>
            </a:r>
          </a:p>
          <a:p>
            <a:pPr marL="254000" lvl="1" indent="-254000" fontAlgn="auto">
              <a:spcBef>
                <a:spcPct val="100000"/>
              </a:spcBef>
              <a:buSzPct val="99000"/>
              <a:buFont typeface="Arial"/>
              <a:buChar char="•"/>
              <a:tabLst/>
            </a:pPr>
            <a:r>
              <a:rPr lang="es-ES" kern="1200">
                <a:ea typeface="+mn-ea"/>
                <a:sym typeface="Arial"/>
              </a:rPr>
              <a:t>Describir el alcance de la autoridad.</a:t>
            </a:r>
          </a:p>
          <a:p>
            <a:pPr marL="254000" lvl="1" indent="-254000" fontAlgn="auto">
              <a:spcBef>
                <a:spcPct val="100000"/>
              </a:spcBef>
              <a:buSzPct val="99000"/>
              <a:buFont typeface="Arial"/>
              <a:buChar char="•"/>
              <a:tabLst/>
            </a:pPr>
            <a:r>
              <a:rPr lang="es-ES" kern="1200">
                <a:ea typeface="+mn-ea"/>
                <a:sym typeface="Arial"/>
              </a:rPr>
              <a:t>Definir la gestión por objetivos. </a:t>
            </a:r>
          </a:p>
          <a:p>
            <a:pPr marL="254000" lvl="1" indent="-254000" fontAlgn="auto">
              <a:spcBef>
                <a:spcPct val="100000"/>
              </a:spcBef>
              <a:buSzPct val="99000"/>
              <a:buFont typeface="Arial"/>
              <a:buChar char="•"/>
              <a:tabLst/>
            </a:pPr>
            <a:r>
              <a:rPr lang="es-ES" kern="1200">
                <a:ea typeface="+mn-ea"/>
                <a:sym typeface="Arial"/>
              </a:rPr>
              <a:t>Explicar la importancia de los planes y acuerdos de preparación.</a:t>
            </a:r>
          </a:p>
          <a:p>
            <a:pPr>
              <a:spcBef>
                <a:spcPct val="100000"/>
              </a:spcBef>
              <a:buSzPct val="99000"/>
            </a:pPr>
            <a:r>
              <a:rPr lang="es-ES" kern="1200">
                <a:sym typeface="Arial"/>
              </a:rPr>
              <a:t> </a:t>
            </a:r>
            <a:endParaRPr lang="en-US"/>
          </a:p>
        </p:txBody>
      </p:sp>
      <p:sp>
        <p:nvSpPr>
          <p:cNvPr id="6" name="Slide Number Placeholder 5">
            <a:extLst>
              <a:ext uri="{FF2B5EF4-FFF2-40B4-BE49-F238E27FC236}">
                <a16:creationId xmlns:a16="http://schemas.microsoft.com/office/drawing/2014/main" id="{B2856C4D-5440-43DA-B8C7-D8362751FC80}"/>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a:t>
            </a:fld>
            <a:endParaRPr lang="en-US"/>
          </a:p>
        </p:txBody>
      </p:sp>
    </p:spTree>
    <p:extLst>
      <p:ext uri="{BB962C8B-B14F-4D97-AF65-F5344CB8AC3E}">
        <p14:creationId xmlns:p14="http://schemas.microsoft.com/office/powerpoint/2010/main" val="3202967634"/>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Autoridades de ejecución </a:t>
            </a:r>
          </a:p>
        </p:txBody>
      </p:sp>
      <p:sp>
        <p:nvSpPr>
          <p:cNvPr id="3" name="Content Placeholder 2">
            <a:extLst>
              <a:ext uri="{FF2B5EF4-FFF2-40B4-BE49-F238E27FC236}">
                <a16:creationId xmlns:a16="http://schemas.microsoft.com/office/drawing/2014/main" id="{10975E93-8D7F-4136-B055-CB94413CA6F3}"/>
              </a:ext>
            </a:extLst>
          </p:cNvPr>
          <p:cNvSpPr>
            <a:spLocks noGrp="1"/>
          </p:cNvSpPr>
          <p:nvPr>
            <p:ph sz="quarter" idx="13"/>
          </p:nvPr>
        </p:nvSpPr>
        <p:spPr/>
        <p:txBody>
          <a:bodyPr>
            <a:normAutofit fontScale="77500" lnSpcReduction="20000"/>
          </a:bodyPr>
          <a:lstStyle/>
          <a:p>
            <a:pPr>
              <a:spcBef>
                <a:spcPct val="100000"/>
              </a:spcBef>
              <a:buSzPct val="99000"/>
            </a:pPr>
            <a:r>
              <a:rPr lang="es-ES" kern="1200">
                <a:sym typeface="Arial"/>
              </a:rPr>
              <a:t>Dentro de su ámbito de autoridad, el Comandante del incidente establece los objetivos del incidente, luego determina las estrategias, los recursos y la estructura del ICS basándose en los objetivos del incidente. El Comandante del incidente también debe tener la autoridad para establecer una estructura de ICS adecuada para proteger la seguridad de los encuestados y los ciudadanos, controlar la propagación de daños y proteger el medio ambiente. </a:t>
            </a:r>
            <a:endParaRPr lang="en-US"/>
          </a:p>
        </p:txBody>
      </p:sp>
      <p:pic>
        <p:nvPicPr>
          <p:cNvPr id="8" name="Content Placeholder 7" descr="Diagram with box labeled Incident Commander, arrow pointing to document labeled Incident Objectives.  Three arrows pointing from Incident Objectives to Strategies, Resources, and ICS Structure.">
            <a:extLst>
              <a:ext uri="{FF2B5EF4-FFF2-40B4-BE49-F238E27FC236}">
                <a16:creationId xmlns:a16="http://schemas.microsoft.com/office/drawing/2014/main" id="{FBDAA60C-5B0B-4335-8C65-0BE71E77E72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762476" y="4079145"/>
            <a:ext cx="3619048" cy="1019048"/>
          </a:xfrm>
          <a:prstGeom prst="rect">
            <a:avLst/>
          </a:prstGeom>
        </p:spPr>
      </p:pic>
      <p:sp>
        <p:nvSpPr>
          <p:cNvPr id="9" name="Slide Number Placeholder 8">
            <a:extLst>
              <a:ext uri="{FF2B5EF4-FFF2-40B4-BE49-F238E27FC236}">
                <a16:creationId xmlns:a16="http://schemas.microsoft.com/office/drawing/2014/main" id="{F1544166-FCF8-447D-B402-7B3BC606DAE7}"/>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10</a:t>
            </a:fld>
            <a:endParaRPr lang="en-US"/>
          </a:p>
        </p:txBody>
      </p:sp>
    </p:spTree>
    <p:extLst>
      <p:ext uri="{BB962C8B-B14F-4D97-AF65-F5344CB8AC3E}">
        <p14:creationId xmlns:p14="http://schemas.microsoft.com/office/powerpoint/2010/main" val="423365800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Administración por objetivos</a:t>
            </a:r>
          </a:p>
        </p:txBody>
      </p:sp>
      <p:sp>
        <p:nvSpPr>
          <p:cNvPr id="3" name="Content Placeholder 2">
            <a:extLst>
              <a:ext uri="{FF2B5EF4-FFF2-40B4-BE49-F238E27FC236}">
                <a16:creationId xmlns:a16="http://schemas.microsoft.com/office/drawing/2014/main" id="{7138C541-3757-4BCA-89A6-8B28C498E747}"/>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ICS se gestiona por objetivos. Los objetivos se comunican en toda la organización de ICS a través del proceso de planificación de incidentes. La gestión por objetivos incluye: </a:t>
            </a:r>
          </a:p>
          <a:p>
            <a:pPr marL="254000" lvl="1" indent="-254000" fontAlgn="auto">
              <a:spcBef>
                <a:spcPct val="100000"/>
              </a:spcBef>
              <a:spcAft>
                <a:spcPts val="0"/>
              </a:spcAft>
              <a:buSzPct val="99000"/>
              <a:buFont typeface="Arial"/>
              <a:buChar char="•"/>
              <a:tabLst/>
            </a:pPr>
            <a:r>
              <a:rPr lang="es-ES" kern="1200">
                <a:ea typeface="+mn-ea"/>
                <a:sym typeface="Arial"/>
              </a:rPr>
              <a:t>Establecer objetivos generales. </a:t>
            </a:r>
          </a:p>
          <a:p>
            <a:pPr marL="254000" lvl="1" indent="-254000" fontAlgn="auto">
              <a:spcBef>
                <a:spcPct val="100000"/>
              </a:spcBef>
              <a:spcAft>
                <a:spcPts val="0"/>
              </a:spcAft>
              <a:buSzPct val="99000"/>
              <a:buFont typeface="Arial"/>
              <a:buChar char="•"/>
              <a:tabLst/>
            </a:pPr>
            <a:r>
              <a:rPr lang="es-ES" kern="1200">
                <a:ea typeface="+mn-ea"/>
                <a:sym typeface="Arial"/>
              </a:rPr>
              <a:t>Desarrollar y emitir asignaciones, planes, procedimientos y protocolos.</a:t>
            </a:r>
          </a:p>
          <a:p>
            <a:pPr marL="254000" lvl="1" indent="-254000" fontAlgn="auto">
              <a:spcBef>
                <a:spcPct val="100000"/>
              </a:spcBef>
              <a:spcAft>
                <a:spcPts val="0"/>
              </a:spcAft>
              <a:buSzPct val="99000"/>
              <a:buFont typeface="Arial"/>
              <a:buChar char="•"/>
              <a:tabLst/>
            </a:pPr>
            <a:r>
              <a:rPr lang="es-ES" kern="1200">
                <a:ea typeface="+mn-ea"/>
                <a:sym typeface="Arial"/>
              </a:rPr>
              <a:t>Establecer objetivos específicos y medibles para diversas actividades funcionales de gestión de incidentes. </a:t>
            </a:r>
          </a:p>
          <a:p>
            <a:pPr marL="254000" lvl="1" indent="-254000" fontAlgn="auto">
              <a:spcBef>
                <a:spcPct val="100000"/>
              </a:spcBef>
              <a:spcAft>
                <a:spcPts val="0"/>
              </a:spcAft>
              <a:buSzPct val="99000"/>
              <a:buFont typeface="Arial"/>
              <a:buChar char="•"/>
              <a:tabLst/>
            </a:pPr>
            <a:r>
              <a:rPr lang="es-ES" kern="1200">
                <a:ea typeface="+mn-ea"/>
                <a:sym typeface="Arial"/>
              </a:rPr>
              <a:t>Dirigir los esfuerzos para alcanzarlos, en apoyo de los objetivos estratégicos definidos.</a:t>
            </a:r>
          </a:p>
          <a:p>
            <a:pPr marL="254000" lvl="1" indent="-254000" fontAlgn="auto">
              <a:spcBef>
                <a:spcPct val="100000"/>
              </a:spcBef>
              <a:spcAft>
                <a:spcPts val="0"/>
              </a:spcAft>
              <a:buSzPct val="99000"/>
              <a:buFont typeface="Arial"/>
              <a:buChar char="•"/>
              <a:tabLst/>
            </a:pPr>
            <a:r>
              <a:rPr lang="es-ES" kern="1200">
                <a:ea typeface="+mn-ea"/>
                <a:sym typeface="Arial"/>
              </a:rPr>
              <a:t>Documentar los resultados para medir el desempeño y facilitar la acción corrective.</a:t>
            </a:r>
            <a:endParaRPr lang="en-US"/>
          </a:p>
        </p:txBody>
      </p:sp>
      <p:pic>
        <p:nvPicPr>
          <p:cNvPr id="8" name="Content Placeholder 7" descr="A group of people looking in a binder">
            <a:extLst>
              <a:ext uri="{FF2B5EF4-FFF2-40B4-BE49-F238E27FC236}">
                <a16:creationId xmlns:a16="http://schemas.microsoft.com/office/drawing/2014/main" id="{47BF7E65-1258-4CB2-B446-E80500EFDC8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30A127E6-99A1-48C1-9395-15D89A19EFA5}"/>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11</a:t>
            </a:fld>
            <a:endParaRPr lang="en-US"/>
          </a:p>
        </p:txBody>
      </p:sp>
    </p:spTree>
    <p:extLst>
      <p:ext uri="{BB962C8B-B14F-4D97-AF65-F5344CB8AC3E}">
        <p14:creationId xmlns:p14="http://schemas.microsoft.com/office/powerpoint/2010/main" val="27961966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Estableciendo e implementando objetivos </a:t>
            </a:r>
          </a:p>
        </p:txBody>
      </p:sp>
      <p:sp>
        <p:nvSpPr>
          <p:cNvPr id="3" name="Content Placeholder 2">
            <a:extLst>
              <a:ext uri="{FF2B5EF4-FFF2-40B4-BE49-F238E27FC236}">
                <a16:creationId xmlns:a16="http://schemas.microsoft.com/office/drawing/2014/main" id="{4B4D97A0-9B12-4AC1-BDB2-C8255BB0A261}"/>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Los pasos para establecer e implementar los objetivos del incidente incluyen: </a:t>
            </a:r>
          </a:p>
          <a:p>
            <a:pPr fontAlgn="auto">
              <a:spcBef>
                <a:spcPct val="100000"/>
              </a:spcBef>
              <a:spcAft>
                <a:spcPts val="0"/>
              </a:spcAft>
              <a:buSzPct val="99000"/>
              <a:tabLst/>
            </a:pPr>
            <a:r>
              <a:rPr lang="es-ES" kern="1200">
                <a:sym typeface="Arial"/>
              </a:rPr>
              <a:t>Paso 1: comprender la política y la dirección de la agencia. </a:t>
            </a:r>
          </a:p>
          <a:p>
            <a:pPr fontAlgn="auto">
              <a:spcBef>
                <a:spcPct val="100000"/>
              </a:spcBef>
              <a:spcAft>
                <a:spcPts val="0"/>
              </a:spcAft>
              <a:buSzPct val="99000"/>
              <a:tabLst/>
            </a:pPr>
            <a:r>
              <a:rPr lang="es-ES" kern="1200">
                <a:sym typeface="Arial"/>
              </a:rPr>
              <a:t>Paso 2: Evaluar la situación del incidente.</a:t>
            </a:r>
          </a:p>
          <a:p>
            <a:pPr fontAlgn="auto">
              <a:spcBef>
                <a:spcPct val="100000"/>
              </a:spcBef>
              <a:spcAft>
                <a:spcPts val="0"/>
              </a:spcAft>
              <a:buSzPct val="99000"/>
              <a:tabLst/>
            </a:pPr>
            <a:r>
              <a:rPr lang="es-ES" kern="1200">
                <a:sym typeface="Arial"/>
              </a:rPr>
              <a:t>Paso 3: Establecer los objetivos del incidente.</a:t>
            </a:r>
          </a:p>
          <a:p>
            <a:pPr fontAlgn="auto">
              <a:spcBef>
                <a:spcPct val="100000"/>
              </a:spcBef>
              <a:spcAft>
                <a:spcPts val="0"/>
              </a:spcAft>
              <a:buSzPct val="99000"/>
              <a:tabLst/>
            </a:pPr>
            <a:r>
              <a:rPr lang="es-ES" kern="1200">
                <a:sym typeface="Arial"/>
              </a:rPr>
              <a:t>Paso 4: Seleccione la estrategia o estrategias apropiadas para lograr los objetivos.</a:t>
            </a:r>
          </a:p>
          <a:p>
            <a:pPr fontAlgn="auto">
              <a:spcBef>
                <a:spcPct val="100000"/>
              </a:spcBef>
              <a:spcAft>
                <a:spcPts val="0"/>
              </a:spcAft>
              <a:buSzPct val="99000"/>
              <a:tabLst/>
            </a:pPr>
            <a:r>
              <a:rPr lang="es-ES" kern="1200">
                <a:sym typeface="Arial"/>
              </a:rPr>
              <a:t>Paso 5: Realizar la dirección táctica. Paso 6: Proporcionar el seguimiento necesario.  </a:t>
            </a:r>
            <a:endParaRPr lang="en-US"/>
          </a:p>
        </p:txBody>
      </p:sp>
      <p:pic>
        <p:nvPicPr>
          <p:cNvPr id="8" name="Content Placeholder 7" descr="Clipboard with a piece of paper that reading Incident Objectives">
            <a:extLst>
              <a:ext uri="{FF2B5EF4-FFF2-40B4-BE49-F238E27FC236}">
                <a16:creationId xmlns:a16="http://schemas.microsoft.com/office/drawing/2014/main" id="{20DAB204-D8EE-4328-8BD3-24583F26E42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86543" y="2373445"/>
            <a:ext cx="2285714" cy="2120635"/>
          </a:xfrm>
          <a:prstGeom prst="rect">
            <a:avLst/>
          </a:prstGeom>
        </p:spPr>
      </p:pic>
      <p:sp>
        <p:nvSpPr>
          <p:cNvPr id="9" name="Slide Number Placeholder 8">
            <a:extLst>
              <a:ext uri="{FF2B5EF4-FFF2-40B4-BE49-F238E27FC236}">
                <a16:creationId xmlns:a16="http://schemas.microsoft.com/office/drawing/2014/main" id="{48C15D1F-14AB-499B-97E7-D44679AB3B9F}"/>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12</a:t>
            </a:fld>
            <a:endParaRPr lang="en-US"/>
          </a:p>
        </p:txBody>
      </p:sp>
    </p:spTree>
    <p:extLst>
      <p:ext uri="{BB962C8B-B14F-4D97-AF65-F5344CB8AC3E}">
        <p14:creationId xmlns:p14="http://schemas.microsoft.com/office/powerpoint/2010/main" val="13427408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Respuesta inicial: realizar un aumento de tamaño </a:t>
            </a:r>
            <a:endParaRPr lang="en-US"/>
          </a:p>
        </p:txBody>
      </p:sp>
      <p:sp>
        <p:nvSpPr>
          <p:cNvPr id="3" name="Content Placeholder 2">
            <a:extLst>
              <a:ext uri="{FF2B5EF4-FFF2-40B4-BE49-F238E27FC236}">
                <a16:creationId xmlns:a16="http://schemas.microsoft.com/office/drawing/2014/main" id="{3D44D4B5-6A01-49E0-B195-A76AC4CF0882}"/>
              </a:ext>
            </a:extLst>
          </p:cNvPr>
          <p:cNvSpPr>
            <a:spLocks noGrp="1"/>
          </p:cNvSpPr>
          <p:nvPr>
            <p:ph sz="quarter" idx="13"/>
          </p:nvPr>
        </p:nvSpPr>
        <p:spPr/>
        <p:txBody>
          <a:bodyPr>
            <a:normAutofit fontScale="47500" lnSpcReduction="20000"/>
          </a:bodyPr>
          <a:lstStyle/>
          <a:p>
            <a:pPr fontAlgn="auto">
              <a:spcBef>
                <a:spcPct val="100000"/>
              </a:spcBef>
              <a:buSzPct val="99000"/>
              <a:tabLst/>
            </a:pPr>
            <a:r>
              <a:rPr lang="es-ES" kern="1200">
                <a:sym typeface="Arial"/>
              </a:rPr>
              <a:t>En un incidente inicial, se realiza una evaluación para establecer los objetivos inmediatos del incidente. El primer respondedor en llegar debe asumir el mando y evaluar la situación determinando: </a:t>
            </a:r>
          </a:p>
          <a:p>
            <a:pPr marL="254000" lvl="1" indent="-254000" fontAlgn="auto">
              <a:spcBef>
                <a:spcPct val="100000"/>
              </a:spcBef>
              <a:buSzPct val="99000"/>
              <a:buFont typeface="Arial"/>
              <a:buChar char="•"/>
              <a:tabLst/>
            </a:pPr>
            <a:r>
              <a:rPr lang="es-ES" kern="1200">
                <a:ea typeface="+mn-ea"/>
                <a:sym typeface="Arial"/>
              </a:rPr>
              <a:t>Naturaleza y magnitud del incidente. </a:t>
            </a:r>
          </a:p>
          <a:p>
            <a:pPr marL="254000" lvl="1" indent="-254000" fontAlgn="auto">
              <a:spcBef>
                <a:spcPct val="100000"/>
              </a:spcBef>
              <a:buSzPct val="99000"/>
              <a:buFont typeface="Arial"/>
              <a:buChar char="•"/>
              <a:tabLst/>
            </a:pPr>
            <a:r>
              <a:rPr lang="es-ES" kern="1200">
                <a:ea typeface="+mn-ea"/>
                <a:sym typeface="Arial"/>
              </a:rPr>
              <a:t>Peligros y preocupaciones de seguridad ◦ Peligros que enfrenta el personal de respuesta y el público. </a:t>
            </a:r>
          </a:p>
          <a:p>
            <a:pPr marL="635000" lvl="2" indent="-254000" fontAlgn="auto">
              <a:spcBef>
                <a:spcPct val="100000"/>
              </a:spcBef>
              <a:buSzPct val="99000"/>
              <a:buFont typeface="Wingdings"/>
              <a:buChar char="§"/>
              <a:tabLst/>
            </a:pPr>
            <a:r>
              <a:rPr lang="es-ES" kern="1200">
                <a:ea typeface="+mn-ea"/>
                <a:sym typeface="Arial"/>
              </a:rPr>
              <a:t>Evacaciones y advertencias. </a:t>
            </a:r>
          </a:p>
          <a:p>
            <a:pPr marL="635000" lvl="2" indent="-254000" fontAlgn="auto">
              <a:spcBef>
                <a:spcPct val="100000"/>
              </a:spcBef>
              <a:buSzPct val="99000"/>
              <a:buFont typeface="Wingdings"/>
              <a:buChar char="§"/>
              <a:tabLst/>
            </a:pPr>
            <a:r>
              <a:rPr lang="es-ES" kern="1200">
                <a:ea typeface="+mn-ea"/>
                <a:sym typeface="Arial"/>
              </a:rPr>
              <a:t>Lesiones y bajas </a:t>
            </a:r>
          </a:p>
          <a:p>
            <a:pPr marL="635000" lvl="2" indent="-254000" fontAlgn="auto">
              <a:spcBef>
                <a:spcPct val="100000"/>
              </a:spcBef>
              <a:buSzPct val="99000"/>
              <a:buFont typeface="Wingdings"/>
              <a:buChar char="§"/>
              <a:tabLst/>
            </a:pPr>
            <a:r>
              <a:rPr lang="es-ES" kern="1200">
                <a:ea typeface="+mn-ea"/>
                <a:sym typeface="Arial"/>
              </a:rPr>
              <a:t>Necesidad de asegurar y aislar el área </a:t>
            </a:r>
          </a:p>
          <a:p>
            <a:pPr marL="254000" lvl="1" indent="-254000" fontAlgn="auto">
              <a:spcBef>
                <a:spcPct val="100000"/>
              </a:spcBef>
              <a:buSzPct val="99000"/>
              <a:buFont typeface="Arial"/>
              <a:buChar char="•"/>
              <a:tabLst/>
            </a:pPr>
            <a:r>
              <a:rPr lang="es-ES" kern="1200">
                <a:ea typeface="+mn-ea"/>
                <a:sym typeface="Arial"/>
              </a:rPr>
              <a:t>Prioridades iniciales y requerimientos inmediatos de recursos. </a:t>
            </a:r>
          </a:p>
          <a:p>
            <a:pPr marL="254000" lvl="1" indent="-254000" fontAlgn="auto">
              <a:spcBef>
                <a:spcPct val="100000"/>
              </a:spcBef>
              <a:buSzPct val="99000"/>
              <a:buFont typeface="Arial"/>
              <a:buChar char="•"/>
              <a:tabLst/>
            </a:pPr>
            <a:r>
              <a:rPr lang="es-ES" kern="1200">
                <a:ea typeface="+mn-ea"/>
                <a:sym typeface="Arial"/>
              </a:rPr>
              <a:t>Ubicación del puesto de mando de incidentes y área de preparación </a:t>
            </a:r>
          </a:p>
          <a:p>
            <a:pPr marL="254000" lvl="1" indent="-254000" fontAlgn="auto">
              <a:spcBef>
                <a:spcPct val="100000"/>
              </a:spcBef>
              <a:buSzPct val="99000"/>
              <a:buFont typeface="Arial"/>
              <a:buChar char="•"/>
              <a:tabLst/>
            </a:pPr>
            <a:r>
              <a:rPr lang="es-ES" kern="1200">
                <a:ea typeface="+mn-ea"/>
                <a:sym typeface="Arial"/>
              </a:rPr>
              <a:t>Rutas de entrada y salida para los que responden.</a:t>
            </a:r>
          </a:p>
          <a:p>
            <a:pPr>
              <a:spcBef>
                <a:spcPct val="100000"/>
              </a:spcBef>
              <a:buSzPct val="99000"/>
            </a:pPr>
            <a:r>
              <a:rPr lang="es-ES" kern="1200">
                <a:sym typeface="Arial"/>
              </a:rPr>
              <a:t> </a:t>
            </a:r>
            <a:endParaRPr lang="en-US"/>
          </a:p>
        </p:txBody>
      </p:sp>
      <p:pic>
        <p:nvPicPr>
          <p:cNvPr id="8" name="Content Placeholder 7" descr="2 FEMA employees looking at a propane tank">
            <a:extLst>
              <a:ext uri="{FF2B5EF4-FFF2-40B4-BE49-F238E27FC236}">
                <a16:creationId xmlns:a16="http://schemas.microsoft.com/office/drawing/2014/main" id="{97E04AC2-CFB1-4A68-AFA5-A8E33BD3A85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A1AE9452-6305-4AE6-A93C-BE557A1813FB}"/>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13</a:t>
            </a:fld>
            <a:endParaRPr lang="en-US"/>
          </a:p>
        </p:txBody>
      </p:sp>
    </p:spTree>
    <p:extLst>
      <p:ext uri="{BB962C8B-B14F-4D97-AF65-F5344CB8AC3E}">
        <p14:creationId xmlns:p14="http://schemas.microsoft.com/office/powerpoint/2010/main" val="117508302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Prioridades generales </a:t>
            </a:r>
          </a:p>
        </p:txBody>
      </p:sp>
      <p:sp>
        <p:nvSpPr>
          <p:cNvPr id="3" name="Content Placeholder 2">
            <a:extLst>
              <a:ext uri="{FF2B5EF4-FFF2-40B4-BE49-F238E27FC236}">
                <a16:creationId xmlns:a16="http://schemas.microsoft.com/office/drawing/2014/main" id="{5AF14B01-76EA-4D71-BD7E-2028337EE9A3}"/>
              </a:ext>
            </a:extLst>
          </p:cNvPr>
          <p:cNvSpPr>
            <a:spLocks noGrp="1"/>
          </p:cNvSpPr>
          <p:nvPr>
            <p:ph sz="quarter" idx="13"/>
          </p:nvPr>
        </p:nvSpPr>
        <p:spPr/>
        <p:txBody>
          <a:bodyPr>
            <a:normAutofit fontScale="70000" lnSpcReduction="20000"/>
          </a:bodyPr>
          <a:lstStyle/>
          <a:p>
            <a:pPr fontAlgn="auto">
              <a:spcBef>
                <a:spcPct val="100000"/>
              </a:spcBef>
              <a:buSzPct val="99000"/>
              <a:tabLst/>
            </a:pPr>
            <a:r>
              <a:rPr lang="es-ES" kern="1200">
                <a:sym typeface="Arial"/>
              </a:rPr>
              <a:t>A lo largo del incidente, los objetivos se establecen en función de las siguientes prioridades: </a:t>
            </a:r>
          </a:p>
          <a:p>
            <a:pPr marL="254000" lvl="1" indent="-254000" fontAlgn="auto">
              <a:spcBef>
                <a:spcPct val="100000"/>
              </a:spcBef>
              <a:buSzPct val="99000"/>
              <a:buFont typeface="Arial"/>
              <a:buChar char="•"/>
              <a:tabLst/>
            </a:pPr>
            <a:r>
              <a:rPr lang="es-ES" kern="1200">
                <a:ea typeface="+mn-ea"/>
                <a:sym typeface="Arial"/>
              </a:rPr>
              <a:t>Primera prioridad: seguridad de la vida </a:t>
            </a:r>
          </a:p>
          <a:p>
            <a:pPr marL="254000" lvl="1" indent="-254000" fontAlgn="auto">
              <a:spcBef>
                <a:spcPct val="100000"/>
              </a:spcBef>
              <a:buSzPct val="99000"/>
              <a:buFont typeface="Arial"/>
              <a:buChar char="•"/>
              <a:tabLst/>
            </a:pPr>
            <a:r>
              <a:rPr lang="es-ES" kern="1200">
                <a:ea typeface="+mn-ea"/>
                <a:sym typeface="Arial"/>
              </a:rPr>
              <a:t>Segunda prioridad: estabilización de incidents </a:t>
            </a:r>
          </a:p>
          <a:p>
            <a:pPr marL="254000" lvl="1" indent="-254000" fontAlgn="auto">
              <a:spcBef>
                <a:spcPct val="100000"/>
              </a:spcBef>
              <a:buSzPct val="99000"/>
              <a:buFont typeface="Arial"/>
              <a:buChar char="•"/>
              <a:tabLst/>
            </a:pPr>
            <a:r>
              <a:rPr lang="es-ES" kern="1200">
                <a:ea typeface="+mn-ea"/>
                <a:sym typeface="Arial"/>
              </a:rPr>
              <a:t>Tercera prioridad: preservación de la propiedad</a:t>
            </a:r>
          </a:p>
          <a:p>
            <a:pPr>
              <a:spcBef>
                <a:spcPct val="100000"/>
              </a:spcBef>
              <a:buSzPct val="99000"/>
            </a:pPr>
            <a:r>
              <a:rPr lang="es-ES" kern="1200">
                <a:sym typeface="Arial"/>
              </a:rPr>
              <a:t>Las prioridades generales para un incidente definen lo que es más importante. Estos no son un conjunto de pasos, no completa todas las acciones de seguridad de vida antes de comenzar cualquier esfuerzo para estabilizar el incidente. A menudo estas prioridades se realizarán simultáneamente. </a:t>
            </a:r>
            <a:endParaRPr lang="en-US"/>
          </a:p>
        </p:txBody>
      </p:sp>
      <p:pic>
        <p:nvPicPr>
          <p:cNvPr id="8" name="Content Placeholder 7" descr="A man in an orange vest writing on an easel">
            <a:extLst>
              <a:ext uri="{FF2B5EF4-FFF2-40B4-BE49-F238E27FC236}">
                <a16:creationId xmlns:a16="http://schemas.microsoft.com/office/drawing/2014/main" id="{CCF8B706-7431-4995-86A3-69B77753EAF5}"/>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BBAD7B86-1541-4F65-988B-8DF5E9B3A22B}"/>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14</a:t>
            </a:fld>
            <a:endParaRPr lang="en-US"/>
          </a:p>
        </p:txBody>
      </p:sp>
    </p:spTree>
    <p:extLst>
      <p:ext uri="{BB962C8B-B14F-4D97-AF65-F5344CB8AC3E}">
        <p14:creationId xmlns:p14="http://schemas.microsoft.com/office/powerpoint/2010/main" val="199827451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Objetivos efectivos del incidente </a:t>
            </a:r>
          </a:p>
        </p:txBody>
      </p:sp>
      <p:sp>
        <p:nvSpPr>
          <p:cNvPr id="3" name="Content Placeholder 2">
            <a:extLst>
              <a:ext uri="{FF2B5EF4-FFF2-40B4-BE49-F238E27FC236}">
                <a16:creationId xmlns:a16="http://schemas.microsoft.com/office/drawing/2014/main" id="{68235FAF-B863-4525-815D-D4227D9C1885}"/>
              </a:ext>
            </a:extLst>
          </p:cNvPr>
          <p:cNvSpPr>
            <a:spLocks noGrp="1"/>
          </p:cNvSpPr>
          <p:nvPr>
            <p:ph sz="quarter" idx="13"/>
          </p:nvPr>
        </p:nvSpPr>
        <p:spPr/>
        <p:txBody>
          <a:bodyPr>
            <a:normAutofit fontScale="62500" lnSpcReduction="20000"/>
          </a:bodyPr>
          <a:lstStyle/>
          <a:p>
            <a:pPr fontAlgn="auto">
              <a:spcBef>
                <a:spcPct val="100000"/>
              </a:spcBef>
              <a:buSzPct val="99000"/>
              <a:tabLst/>
            </a:pPr>
            <a:r>
              <a:rPr lang="es-ES" kern="1200">
                <a:sym typeface="Arial"/>
              </a:rPr>
              <a:t>Para una efectividad total, los objetivos del incidente deben ser: </a:t>
            </a:r>
          </a:p>
          <a:p>
            <a:pPr marL="254000" lvl="1" indent="-254000" fontAlgn="auto">
              <a:spcBef>
                <a:spcPct val="100000"/>
              </a:spcBef>
              <a:buSzPct val="99000"/>
              <a:buFont typeface="Arial"/>
              <a:buChar char="•"/>
              <a:tabLst/>
            </a:pPr>
            <a:r>
              <a:rPr lang="es-ES" kern="1200">
                <a:ea typeface="+mn-ea"/>
                <a:sym typeface="Arial"/>
              </a:rPr>
              <a:t>Específico y enunciado lo que se debe realizar. </a:t>
            </a:r>
          </a:p>
          <a:p>
            <a:pPr marL="254000" lvl="1" indent="-254000" fontAlgn="auto">
              <a:spcBef>
                <a:spcPct val="100000"/>
              </a:spcBef>
              <a:buSzPct val="99000"/>
              <a:buFont typeface="Arial"/>
              <a:buChar char="•"/>
              <a:tabLst/>
            </a:pPr>
            <a:r>
              <a:rPr lang="es-ES" kern="1200">
                <a:ea typeface="+mn-ea"/>
                <a:sym typeface="Arial"/>
              </a:rPr>
              <a:t>Medible e incluye un estándar y un plazo de tiempo.</a:t>
            </a:r>
          </a:p>
          <a:p>
            <a:pPr marL="254000" lvl="1" indent="-254000" fontAlgn="auto">
              <a:spcBef>
                <a:spcPct val="100000"/>
              </a:spcBef>
              <a:buSzPct val="99000"/>
              <a:buFont typeface="Arial"/>
              <a:buChar char="•"/>
              <a:tabLst/>
            </a:pPr>
            <a:r>
              <a:rPr lang="es-ES" kern="1200">
                <a:ea typeface="+mn-ea"/>
                <a:sym typeface="Arial"/>
              </a:rPr>
              <a:t>Alcanzable y razonable.</a:t>
            </a:r>
          </a:p>
          <a:p>
            <a:pPr marL="254000" lvl="1" indent="-254000" fontAlgn="auto">
              <a:spcBef>
                <a:spcPct val="100000"/>
              </a:spcBef>
              <a:buSzPct val="99000"/>
              <a:buFont typeface="Arial"/>
              <a:buChar char="•"/>
              <a:tabLst/>
            </a:pPr>
            <a:r>
              <a:rPr lang="es-ES" kern="1200">
                <a:ea typeface="+mn-ea"/>
                <a:sym typeface="Arial"/>
              </a:rPr>
              <a:t>De acuerdo con las autoridades del Comandante de Incidentes.</a:t>
            </a:r>
          </a:p>
          <a:p>
            <a:pPr marL="254000" lvl="1" indent="-254000" fontAlgn="auto">
              <a:spcBef>
                <a:spcPct val="100000"/>
              </a:spcBef>
              <a:buSzPct val="99000"/>
              <a:buFont typeface="Arial"/>
              <a:buChar char="•"/>
              <a:tabLst/>
            </a:pPr>
            <a:r>
              <a:rPr lang="es-ES" kern="1200">
                <a:ea typeface="+mn-ea"/>
                <a:sym typeface="Arial"/>
              </a:rPr>
              <a:t>Evaluado para determinar la efectividad de las estrategias y tácticas.</a:t>
            </a:r>
          </a:p>
          <a:p>
            <a:pPr>
              <a:spcBef>
                <a:spcPct val="100000"/>
              </a:spcBef>
              <a:buSzPct val="99000"/>
            </a:pPr>
            <a:r>
              <a:rPr lang="es-ES" kern="1200">
                <a:sym typeface="Arial"/>
              </a:rPr>
              <a:t> </a:t>
            </a:r>
            <a:endParaRPr lang="en-US"/>
          </a:p>
        </p:txBody>
      </p:sp>
      <p:pic>
        <p:nvPicPr>
          <p:cNvPr id="8" name="Content Placeholder 7" descr="Responders talking">
            <a:extLst>
              <a:ext uri="{FF2B5EF4-FFF2-40B4-BE49-F238E27FC236}">
                <a16:creationId xmlns:a16="http://schemas.microsoft.com/office/drawing/2014/main" id="{FADA6F47-846D-4E5E-89A9-B1683AF586F2}"/>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8842835D-7089-4A75-A159-67518D0747BB}"/>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15</a:t>
            </a:fld>
            <a:endParaRPr lang="en-US"/>
          </a:p>
        </p:txBody>
      </p:sp>
    </p:spTree>
    <p:extLst>
      <p:ext uri="{BB962C8B-B14F-4D97-AF65-F5344CB8AC3E}">
        <p14:creationId xmlns:p14="http://schemas.microsoft.com/office/powerpoint/2010/main" val="162618303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Objetivos, estrategias y tácticas. </a:t>
            </a:r>
          </a:p>
        </p:txBody>
      </p:sp>
      <p:sp>
        <p:nvSpPr>
          <p:cNvPr id="3" name="Content Placeholder 2">
            <a:extLst>
              <a:ext uri="{FF2B5EF4-FFF2-40B4-BE49-F238E27FC236}">
                <a16:creationId xmlns:a16="http://schemas.microsoft.com/office/drawing/2014/main" id="{C1A7187F-1988-4115-AC3B-1777EADFAF0F}"/>
              </a:ext>
            </a:extLst>
          </p:cNvPr>
          <p:cNvSpPr>
            <a:spLocks noGrp="1"/>
          </p:cNvSpPr>
          <p:nvPr>
            <p:ph sz="quarter" idx="13"/>
          </p:nvPr>
        </p:nvSpPr>
        <p:spPr/>
        <p:txBody>
          <a:bodyPr>
            <a:normAutofit fontScale="40000" lnSpcReduction="20000"/>
          </a:bodyPr>
          <a:lstStyle/>
          <a:p>
            <a:pPr fontAlgn="auto">
              <a:spcBef>
                <a:spcPct val="100000"/>
              </a:spcBef>
              <a:spcAft>
                <a:spcPts val="0"/>
              </a:spcAft>
              <a:buSzPct val="99000"/>
              <a:tabLst/>
            </a:pPr>
            <a:r>
              <a:rPr lang="es-ES" kern="1200">
                <a:sym typeface="Arial"/>
              </a:rPr>
              <a:t>Los objetivos, estrategias y tácticas del incidente son tres piezas fundamentales de una respuesta exitosa al incidente. </a:t>
            </a:r>
          </a:p>
          <a:p>
            <a:pPr marL="254000" lvl="1" indent="-254000" fontAlgn="auto">
              <a:spcBef>
                <a:spcPct val="100000"/>
              </a:spcBef>
              <a:spcAft>
                <a:spcPts val="0"/>
              </a:spcAft>
              <a:buSzPct val="99000"/>
              <a:buFont typeface="Arial"/>
              <a:buChar char="•"/>
              <a:tabLst/>
            </a:pPr>
            <a:r>
              <a:rPr lang="es-ES" b="1" kern="1200">
                <a:ea typeface="+mn-ea"/>
                <a:sym typeface="Arial"/>
              </a:rPr>
              <a:t>Los objetivos del incidente</a:t>
            </a:r>
            <a:r>
              <a:rPr lang="es-ES" kern="1200">
                <a:ea typeface="+mn-ea"/>
                <a:sym typeface="Arial"/>
              </a:rPr>
              <a:t> establecen lo que se logrará. </a:t>
            </a:r>
          </a:p>
          <a:p>
            <a:pPr marL="254000" lvl="1" indent="-254000" fontAlgn="auto">
              <a:spcBef>
                <a:spcPct val="100000"/>
              </a:spcBef>
              <a:spcAft>
                <a:spcPts val="0"/>
              </a:spcAft>
              <a:buSzPct val="99000"/>
              <a:buFont typeface="Arial"/>
              <a:buChar char="•"/>
              <a:tabLst/>
            </a:pPr>
            <a:r>
              <a:rPr lang="es-ES" b="1" kern="1200">
                <a:ea typeface="+mn-ea"/>
                <a:sym typeface="Arial"/>
              </a:rPr>
              <a:t>Las estrategias</a:t>
            </a:r>
            <a:r>
              <a:rPr lang="es-ES" kern="1200">
                <a:ea typeface="+mn-ea"/>
                <a:sym typeface="Arial"/>
              </a:rPr>
              <a:t> establecen el plan general o la dirección para lograr los objetivos del incidente. </a:t>
            </a:r>
          </a:p>
          <a:p>
            <a:pPr marL="254000" lvl="1" indent="-254000" fontAlgn="auto">
              <a:spcBef>
                <a:spcPct val="100000"/>
              </a:spcBef>
              <a:spcAft>
                <a:spcPts val="0"/>
              </a:spcAft>
              <a:buSzPct val="99000"/>
              <a:buFont typeface="Arial"/>
              <a:buChar char="•"/>
              <a:tabLst/>
            </a:pPr>
            <a:r>
              <a:rPr lang="es-ES" kern="1200">
                <a:ea typeface="+mn-ea"/>
                <a:sym typeface="Arial"/>
              </a:rPr>
              <a:t>Las tácticas especifican cómo se ejecutarán las estrategias.</a:t>
            </a:r>
          </a:p>
          <a:p>
            <a:pPr fontAlgn="auto">
              <a:spcBef>
                <a:spcPct val="100000"/>
              </a:spcBef>
              <a:spcAft>
                <a:spcPts val="0"/>
              </a:spcAft>
              <a:buSzPct val="99000"/>
              <a:tabLst/>
            </a:pPr>
            <a:r>
              <a:rPr lang="es-ES" kern="1200">
                <a:sym typeface="Arial"/>
              </a:rPr>
              <a:t> </a:t>
            </a:r>
            <a:endParaRPr lang="es-ES" b="1" kern="1200">
              <a:sym typeface="Arial"/>
            </a:endParaRPr>
          </a:p>
          <a:p>
            <a:pPr fontAlgn="auto">
              <a:spcBef>
                <a:spcPct val="100000"/>
              </a:spcBef>
              <a:spcAft>
                <a:spcPts val="0"/>
              </a:spcAft>
              <a:buSzPct val="99000"/>
              <a:tabLst/>
            </a:pPr>
            <a:r>
              <a:rPr lang="es-ES" b="1" kern="1200">
                <a:sym typeface="Arial"/>
              </a:rPr>
              <a:t>Objetivos, estrategias y tácticas: Ejemplo </a:t>
            </a:r>
            <a:endParaRPr lang="es-ES" kern="1200">
              <a:sym typeface="Arial"/>
            </a:endParaRPr>
          </a:p>
          <a:p>
            <a:pPr fontAlgn="auto">
              <a:spcBef>
                <a:spcPct val="100000"/>
              </a:spcBef>
              <a:spcAft>
                <a:spcPts val="0"/>
              </a:spcAft>
              <a:buSzPct val="99000"/>
              <a:tabLst/>
            </a:pPr>
            <a:r>
              <a:rPr lang="es-ES" kern="1200">
                <a:sym typeface="Arial"/>
              </a:rPr>
              <a:t>Por ejemplo: </a:t>
            </a:r>
          </a:p>
          <a:p>
            <a:pPr fontAlgn="auto">
              <a:spcBef>
                <a:spcPct val="100000"/>
              </a:spcBef>
              <a:spcAft>
                <a:spcPts val="0"/>
              </a:spcAft>
              <a:buSzPct val="99000"/>
              <a:tabLst/>
            </a:pPr>
            <a:r>
              <a:rPr lang="es-ES" kern="1200">
                <a:sym typeface="Arial"/>
              </a:rPr>
              <a:t>Objetivo: detener la propagación de materiales peligrosos de un accidente de tractor-remolque en el río a más tardar en 1800 hoy. </a:t>
            </a:r>
          </a:p>
          <a:p>
            <a:pPr fontAlgn="auto">
              <a:spcBef>
                <a:spcPct val="100000"/>
              </a:spcBef>
              <a:spcAft>
                <a:spcPts val="0"/>
              </a:spcAft>
              <a:buSzPct val="99000"/>
              <a:tabLst/>
            </a:pPr>
            <a:r>
              <a:rPr lang="es-ES" kern="1200">
                <a:sym typeface="Arial"/>
              </a:rPr>
              <a:t>Estrategia: Emplear barreras. </a:t>
            </a:r>
          </a:p>
          <a:p>
            <a:pPr fontAlgn="auto">
              <a:spcBef>
                <a:spcPct val="100000"/>
              </a:spcBef>
              <a:spcAft>
                <a:spcPts val="0"/>
              </a:spcAft>
              <a:buSzPct val="99000"/>
              <a:tabLst/>
            </a:pPr>
            <a:r>
              <a:rPr lang="es-ES" kern="1200">
                <a:sym typeface="Arial"/>
              </a:rPr>
              <a:t>Táctica: use materiales absorbentes para construir una barrera entre el lado cuesta abajo de la escena del accidente y Murkey Creek.</a:t>
            </a:r>
          </a:p>
          <a:p>
            <a:pPr fontAlgn="auto">
              <a:spcBef>
                <a:spcPct val="100000"/>
              </a:spcBef>
              <a:spcAft>
                <a:spcPts val="0"/>
              </a:spcAft>
              <a:buSzPct val="99000"/>
              <a:tabLst/>
            </a:pPr>
            <a:r>
              <a:rPr lang="es-ES" kern="1200">
                <a:sym typeface="Arial"/>
              </a:rPr>
              <a:t>El Comandante del incidente es responsable de establecer objetivos y seleccionar estrategias. La Sección de Operaciones, si está establecida, es responsable de determinar las tácticas apropiadas para un incidente. </a:t>
            </a:r>
            <a:endParaRPr lang="en-US"/>
          </a:p>
        </p:txBody>
      </p:sp>
      <p:pic>
        <p:nvPicPr>
          <p:cNvPr id="5" name="Picture 4" descr="Incident objectives determine strategies, which determine tactic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1600" y="1841500"/>
            <a:ext cx="1619476" cy="3391373"/>
          </a:xfrm>
          <a:prstGeom prst="rect">
            <a:avLst/>
          </a:prstGeom>
        </p:spPr>
      </p:pic>
      <p:pic>
        <p:nvPicPr>
          <p:cNvPr id="11" name="Content Placeholder 10" descr="Incident objectives determine strategies, which determine tactics.">
            <a:extLst>
              <a:ext uri="{FF2B5EF4-FFF2-40B4-BE49-F238E27FC236}">
                <a16:creationId xmlns:a16="http://schemas.microsoft.com/office/drawing/2014/main" id="{E1441896-6871-485E-9D71-4FAD96340E0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734062" y="1733313"/>
            <a:ext cx="1619476" cy="3391373"/>
          </a:xfrm>
          <a:prstGeom prst="rect">
            <a:avLst/>
          </a:prstGeom>
        </p:spPr>
      </p:pic>
      <p:sp>
        <p:nvSpPr>
          <p:cNvPr id="12" name="Slide Number Placeholder 11">
            <a:extLst>
              <a:ext uri="{FF2B5EF4-FFF2-40B4-BE49-F238E27FC236}">
                <a16:creationId xmlns:a16="http://schemas.microsoft.com/office/drawing/2014/main" id="{0596AD8A-9D52-41CA-A755-9915AC342048}"/>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16</a:t>
            </a:fld>
            <a:endParaRPr lang="en-US"/>
          </a:p>
        </p:txBody>
      </p:sp>
    </p:spTree>
    <p:extLst>
      <p:ext uri="{BB962C8B-B14F-4D97-AF65-F5344CB8AC3E}">
        <p14:creationId xmlns:p14="http://schemas.microsoft.com/office/powerpoint/2010/main" val="118136190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Elementos de un plan de acción de incidentes </a:t>
            </a:r>
            <a:endParaRPr lang="en-US"/>
          </a:p>
        </p:txBody>
      </p:sp>
      <p:sp>
        <p:nvSpPr>
          <p:cNvPr id="3" name="Content Placeholder 2">
            <a:extLst>
              <a:ext uri="{FF2B5EF4-FFF2-40B4-BE49-F238E27FC236}">
                <a16:creationId xmlns:a16="http://schemas.microsoft.com/office/drawing/2014/main" id="{4C568876-1348-4831-BB1A-C189859BD11A}"/>
              </a:ext>
            </a:extLst>
          </p:cNvPr>
          <p:cNvSpPr>
            <a:spLocks noGrp="1"/>
          </p:cNvSpPr>
          <p:nvPr>
            <p:ph sz="quarter" idx="13"/>
          </p:nvPr>
        </p:nvSpPr>
        <p:spPr/>
        <p:txBody>
          <a:bodyPr>
            <a:normAutofit fontScale="77500" lnSpcReduction="20000"/>
          </a:bodyPr>
          <a:lstStyle/>
          <a:p>
            <a:pPr fontAlgn="auto">
              <a:spcBef>
                <a:spcPct val="100000"/>
              </a:spcBef>
              <a:spcAft>
                <a:spcPts val="0"/>
              </a:spcAft>
              <a:buSzPct val="99000"/>
              <a:tabLst/>
            </a:pPr>
            <a:r>
              <a:rPr lang="es-ES" kern="1200">
                <a:sym typeface="Arial"/>
              </a:rPr>
              <a:t>Un Plan de acción de incidentes (IAP) cubre un período operativo e incluye: </a:t>
            </a:r>
          </a:p>
          <a:p>
            <a:pPr fontAlgn="auto">
              <a:spcBef>
                <a:spcPct val="100000"/>
              </a:spcBef>
              <a:spcAft>
                <a:spcPts val="0"/>
              </a:spcAft>
              <a:buSzPct val="99000"/>
              <a:tabLst/>
            </a:pPr>
            <a:r>
              <a:rPr lang="es-ES" kern="1200">
                <a:sym typeface="Arial"/>
              </a:rPr>
              <a:t>Qué se debe hacer </a:t>
            </a:r>
          </a:p>
          <a:p>
            <a:pPr fontAlgn="auto">
              <a:spcBef>
                <a:spcPct val="100000"/>
              </a:spcBef>
              <a:spcAft>
                <a:spcPts val="0"/>
              </a:spcAft>
              <a:buSzPct val="99000"/>
              <a:tabLst/>
            </a:pPr>
            <a:r>
              <a:rPr lang="es-ES" kern="1200">
                <a:sym typeface="Arial"/>
              </a:rPr>
              <a:t>Quien es responsible </a:t>
            </a:r>
          </a:p>
          <a:p>
            <a:pPr fontAlgn="auto">
              <a:spcBef>
                <a:spcPct val="100000"/>
              </a:spcBef>
              <a:spcAft>
                <a:spcPts val="0"/>
              </a:spcAft>
              <a:buSzPct val="99000"/>
              <a:tabLst/>
            </a:pPr>
            <a:r>
              <a:rPr lang="es-ES" kern="1200">
                <a:sym typeface="Arial"/>
              </a:rPr>
              <a:t>Cómo se comunicará la información. </a:t>
            </a:r>
          </a:p>
          <a:p>
            <a:pPr fontAlgn="auto">
              <a:spcBef>
                <a:spcPct val="100000"/>
              </a:spcBef>
              <a:spcAft>
                <a:spcPts val="0"/>
              </a:spcAft>
              <a:buSzPct val="99000"/>
              <a:tabLst/>
            </a:pPr>
            <a:r>
              <a:rPr lang="es-ES" kern="1200">
                <a:sym typeface="Arial"/>
              </a:rPr>
              <a:t>¿Qué se debe hacer si alguien se lesiona?</a:t>
            </a:r>
          </a:p>
          <a:p>
            <a:pPr fontAlgn="auto">
              <a:spcBef>
                <a:spcPct val="100000"/>
              </a:spcBef>
              <a:spcAft>
                <a:spcPts val="0"/>
              </a:spcAft>
              <a:buSzPct val="99000"/>
              <a:tabLst/>
            </a:pPr>
            <a:r>
              <a:rPr lang="es-ES" kern="1200">
                <a:sym typeface="Arial"/>
              </a:rPr>
              <a:t>El período operacional es el período de tiempo programado para la ejecución de un conjunto dado de acciones tácticas como se especifica en el IAP. </a:t>
            </a:r>
            <a:endParaRPr lang="en-US"/>
          </a:p>
        </p:txBody>
      </p:sp>
      <p:pic>
        <p:nvPicPr>
          <p:cNvPr id="8" name="Content Placeholder 7" descr="Easel chart with the words: What? Who? How? What if?">
            <a:extLst>
              <a:ext uri="{FF2B5EF4-FFF2-40B4-BE49-F238E27FC236}">
                <a16:creationId xmlns:a16="http://schemas.microsoft.com/office/drawing/2014/main" id="{CEADC40B-C447-450A-8707-80022854525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54911" y="2006778"/>
            <a:ext cx="1777778" cy="2844444"/>
          </a:xfrm>
          <a:prstGeom prst="rect">
            <a:avLst/>
          </a:prstGeom>
        </p:spPr>
      </p:pic>
      <p:sp>
        <p:nvSpPr>
          <p:cNvPr id="9" name="Slide Number Placeholder 8">
            <a:extLst>
              <a:ext uri="{FF2B5EF4-FFF2-40B4-BE49-F238E27FC236}">
                <a16:creationId xmlns:a16="http://schemas.microsoft.com/office/drawing/2014/main" id="{AA491139-F07D-4A52-8D94-E1F6587C632F}"/>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17</a:t>
            </a:fld>
            <a:endParaRPr lang="en-US"/>
          </a:p>
        </p:txBody>
      </p:sp>
    </p:spTree>
    <p:extLst>
      <p:ext uri="{BB962C8B-B14F-4D97-AF65-F5344CB8AC3E}">
        <p14:creationId xmlns:p14="http://schemas.microsoft.com/office/powerpoint/2010/main" val="361250768"/>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Ciclo de planificación del período operacional (Planificación P) </a:t>
            </a:r>
            <a:endParaRPr lang="en-US"/>
          </a:p>
        </p:txBody>
      </p:sp>
      <p:sp>
        <p:nvSpPr>
          <p:cNvPr id="3" name="Content Placeholder 2">
            <a:extLst>
              <a:ext uri="{FF2B5EF4-FFF2-40B4-BE49-F238E27FC236}">
                <a16:creationId xmlns:a16="http://schemas.microsoft.com/office/drawing/2014/main" id="{EAC4FD7F-9B2C-41B3-A18D-C59CD78C25D9}"/>
              </a:ext>
            </a:extLst>
          </p:cNvPr>
          <p:cNvSpPr>
            <a:spLocks noGrp="1"/>
          </p:cNvSpPr>
          <p:nvPr>
            <p:ph sz="quarter" idx="13"/>
          </p:nvPr>
        </p:nvSpPr>
        <p:spPr/>
        <p:txBody>
          <a:bodyPr>
            <a:normAutofit fontScale="77500" lnSpcReduction="20000"/>
          </a:bodyPr>
          <a:lstStyle/>
          <a:p>
            <a:pPr>
              <a:spcBef>
                <a:spcPct val="100000"/>
              </a:spcBef>
              <a:buSzPct val="99000"/>
            </a:pPr>
            <a:r>
              <a:rPr lang="es-ES" kern="1200">
                <a:sym typeface="Arial"/>
              </a:rPr>
              <a:t>El Plan de acción de incidentes se completa en cada período operacional utilizando la progresión de reuniones y reuniones informativas en el Ciclo de planificación del período operacional (Planificación P). La Planificación P es una representación gráfica de la secuencia y la relación de las reuniones, los períodos de trabajo y las reuniones informativas que comprenden el ciclo de planificación del período operacional. </a:t>
            </a:r>
            <a:endParaRPr lang="en-US"/>
          </a:p>
        </p:txBody>
      </p:sp>
      <p:pic>
        <p:nvPicPr>
          <p:cNvPr id="8" name="Content Placeholder 7" descr="Operational Period Planning Cycle in the shape of a capital P. Shown in order on the image:Initial Response and Assessment, Agency Administrator Briefing, Incident Briefing, Initial Unified Command Meeting, Objectives Development/Update, Strategy Meeting/Command and General Staff Meeting, Preparing for the Tactics Meeting, Tactics Meeting, Preparing for the Planning Meeting, Planning Meeting, IAP Preparation and Approval, Operational Period Briefing.">
            <a:extLst>
              <a:ext uri="{FF2B5EF4-FFF2-40B4-BE49-F238E27FC236}">
                <a16:creationId xmlns:a16="http://schemas.microsoft.com/office/drawing/2014/main" id="{57E541F7-B77F-4B75-BA52-4182C03FB00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281781" y="1290905"/>
            <a:ext cx="2695238" cy="4285714"/>
          </a:xfrm>
          <a:prstGeom prst="rect">
            <a:avLst/>
          </a:prstGeom>
        </p:spPr>
      </p:pic>
      <p:sp>
        <p:nvSpPr>
          <p:cNvPr id="9" name="Slide Number Placeholder 8">
            <a:extLst>
              <a:ext uri="{FF2B5EF4-FFF2-40B4-BE49-F238E27FC236}">
                <a16:creationId xmlns:a16="http://schemas.microsoft.com/office/drawing/2014/main" id="{A59222E8-552F-4584-A5E4-4A44CA605194}"/>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18</a:t>
            </a:fld>
            <a:endParaRPr lang="en-US"/>
          </a:p>
        </p:txBody>
      </p:sp>
    </p:spTree>
    <p:extLst>
      <p:ext uri="{BB962C8B-B14F-4D97-AF65-F5344CB8AC3E}">
        <p14:creationId xmlns:p14="http://schemas.microsoft.com/office/powerpoint/2010/main" val="57316263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Revisión de conocimientos 2 </a:t>
            </a:r>
          </a:p>
        </p:txBody>
      </p:sp>
      <p:sp>
        <p:nvSpPr>
          <p:cNvPr id="8" name="Slide Number Placeholder 7">
            <a:extLst>
              <a:ext uri="{FF2B5EF4-FFF2-40B4-BE49-F238E27FC236}">
                <a16:creationId xmlns:a16="http://schemas.microsoft.com/office/drawing/2014/main" id="{DDADC234-3D50-452D-93DF-3282221AF928}"/>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19</a:t>
            </a:fld>
            <a:endParaRPr lang="en-US"/>
          </a:p>
        </p:txBody>
      </p:sp>
      <p:pic>
        <p:nvPicPr>
          <p:cNvPr id="7" name="Content Placeholder 6" descr="Discussion Question">
            <a:extLst>
              <a:ext uri="{FF2B5EF4-FFF2-40B4-BE49-F238E27FC236}">
                <a16:creationId xmlns:a16="http://schemas.microsoft.com/office/drawing/2014/main" id="{67A1C261-F42E-4AE0-A778-A719BACAFEC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2616BDF2-5EDD-42D0-ACC3-490BD268880B}"/>
              </a:ext>
            </a:extLst>
          </p:cNvPr>
          <p:cNvSpPr>
            <a:spLocks noGrp="1"/>
          </p:cNvSpPr>
          <p:nvPr>
            <p:ph sz="quarter" idx="14"/>
          </p:nvPr>
        </p:nvSpPr>
        <p:spPr/>
        <p:txBody>
          <a:bodyPr>
            <a:normAutofit fontScale="77500" lnSpcReduction="20000"/>
          </a:bodyPr>
          <a:lstStyle/>
          <a:p>
            <a:pPr lvl="0">
              <a:spcBef>
                <a:spcPct val="100000"/>
              </a:spcBef>
              <a:buClrTx/>
            </a:pPr>
            <a:r>
              <a:rPr lang="es-ES" sz="1800" dirty="0">
                <a:sym typeface="Arial"/>
              </a:rPr>
              <a:t>Instrucciones para el alumno: revise la situación a continuación y seleccione las tácticas que apoyan el objetivo y la estrategia.  </a:t>
            </a:r>
          </a:p>
          <a:p>
            <a:pPr lvl="0">
              <a:spcBef>
                <a:spcPct val="100000"/>
              </a:spcBef>
              <a:buClrTx/>
            </a:pPr>
            <a:r>
              <a:rPr lang="es-ES" sz="1800" dirty="0">
                <a:sym typeface="Arial"/>
              </a:rPr>
              <a:t>Las fuertes lluvias amenazan con romper una presa. Un objetivo del incidente y su estrategia y táctica son las siguientes: </a:t>
            </a:r>
          </a:p>
          <a:p>
            <a:pPr lvl="0">
              <a:spcBef>
                <a:spcPct val="100000"/>
              </a:spcBef>
              <a:buClrTx/>
            </a:pPr>
            <a:r>
              <a:rPr lang="es-ES" sz="1800" dirty="0">
                <a:sym typeface="Arial"/>
              </a:rPr>
              <a:t>Objetivo: Disminuir la probabilidad de inundación reduciendo el nivel del reservorio a 35 pies para las 0800 de mañana. </a:t>
            </a:r>
          </a:p>
          <a:p>
            <a:pPr lvl="0">
              <a:spcBef>
                <a:spcPct val="100000"/>
              </a:spcBef>
              <a:buClrTx/>
            </a:pPr>
            <a:r>
              <a:rPr lang="es-ES" sz="1800" dirty="0">
                <a:sym typeface="Arial"/>
              </a:rPr>
              <a:t>Estrategia: Bombear agua desde embalse. </a:t>
            </a:r>
          </a:p>
          <a:p>
            <a:pPr lvl="0">
              <a:spcBef>
                <a:spcPct val="100000"/>
              </a:spcBef>
              <a:buClrTx/>
            </a:pPr>
            <a:r>
              <a:rPr lang="es-ES" sz="1800" dirty="0">
                <a:sym typeface="Arial"/>
              </a:rPr>
              <a:t>Tácticas: _____________________________ </a:t>
            </a:r>
          </a:p>
          <a:p>
            <a:pPr marL="285750" lvl="0" indent="-285750">
              <a:spcBef>
                <a:spcPct val="100000"/>
              </a:spcBef>
              <a:buClrTx/>
              <a:buFont typeface="Arial" panose="020B0604020202020204" pitchFamily="34" charset="0"/>
              <a:buChar char="•"/>
            </a:pPr>
            <a:r>
              <a:rPr lang="es-ES" sz="1800" dirty="0">
                <a:sym typeface="Arial"/>
              </a:rPr>
              <a:t>Use bombas montadas en camiones que funcionan desde la carretera hasta el aliviadero y bombas portátiles en el lado este que descargan en </a:t>
            </a:r>
            <a:r>
              <a:rPr lang="es-ES" sz="1800" dirty="0" err="1">
                <a:sym typeface="Arial"/>
              </a:rPr>
              <a:t>Murky</a:t>
            </a:r>
            <a:r>
              <a:rPr lang="es-ES" sz="1800" dirty="0">
                <a:sym typeface="Arial"/>
              </a:rPr>
              <a:t> Creek. </a:t>
            </a:r>
          </a:p>
          <a:p>
            <a:pPr marL="285750" lvl="0" indent="-285750">
              <a:spcBef>
                <a:spcPct val="100000"/>
              </a:spcBef>
              <a:buClrTx/>
              <a:buFont typeface="Arial" panose="020B0604020202020204" pitchFamily="34" charset="0"/>
              <a:buChar char="•"/>
            </a:pPr>
            <a:r>
              <a:rPr lang="es-ES" sz="1800" dirty="0">
                <a:sym typeface="Arial"/>
              </a:rPr>
              <a:t>Informar a la comunidad de los riesgos potenciales y evacuar a los residentes río abajo que están más cerca de la represa.</a:t>
            </a:r>
          </a:p>
          <a:p>
            <a:pPr lvl="0">
              <a:spcBef>
                <a:spcPct val="100000"/>
              </a:spcBef>
              <a:buClrTx/>
            </a:pPr>
            <a:r>
              <a:rPr lang="es-ES" sz="1800" dirty="0">
                <a:sym typeface="Arial"/>
              </a:rPr>
              <a:t> </a:t>
            </a:r>
          </a:p>
          <a:p>
            <a:pPr lvl="0">
              <a:spcBef>
                <a:spcPct val="100000"/>
              </a:spcBef>
              <a:buClrTx/>
            </a:pPr>
            <a:r>
              <a:rPr lang="es-ES" sz="1800" b="1" dirty="0">
                <a:sym typeface="Arial"/>
              </a:rPr>
              <a:t>Responder:</a:t>
            </a:r>
            <a:endParaRPr lang="en-US" sz="1800" dirty="0"/>
          </a:p>
        </p:txBody>
      </p:sp>
    </p:spTree>
    <p:extLst>
      <p:ext uri="{BB962C8B-B14F-4D97-AF65-F5344CB8AC3E}">
        <p14:creationId xmlns:p14="http://schemas.microsoft.com/office/powerpoint/2010/main" val="111333219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dirty="0"/>
              <a:t>Proceso de delegación de autoridad</a:t>
            </a:r>
            <a:endParaRPr lang="en-US" dirty="0"/>
          </a:p>
        </p:txBody>
      </p:sp>
      <p:sp>
        <p:nvSpPr>
          <p:cNvPr id="3" name="Content Placeholder 2">
            <a:extLst>
              <a:ext uri="{FF2B5EF4-FFF2-40B4-BE49-F238E27FC236}">
                <a16:creationId xmlns:a16="http://schemas.microsoft.com/office/drawing/2014/main" id="{D601A021-A87F-4310-A374-D0120927946E}"/>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La autoridad es un derecho u obligación de actuar en nombre de un departamento, agencia o jurisdicción. </a:t>
            </a:r>
          </a:p>
          <a:p>
            <a:pPr marL="254000" lvl="1" indent="-254000" fontAlgn="auto">
              <a:spcBef>
                <a:spcPct val="100000"/>
              </a:spcBef>
              <a:spcAft>
                <a:spcPts val="0"/>
              </a:spcAft>
              <a:buSzPct val="99000"/>
              <a:buFont typeface="Arial"/>
              <a:buChar char="•"/>
              <a:tabLst/>
            </a:pPr>
            <a:r>
              <a:rPr lang="es-ES" kern="1200">
                <a:ea typeface="+mn-ea"/>
                <a:sym typeface="Arial"/>
              </a:rPr>
              <a:t>En la mayoría de las jurisdicciones, la responsabilidad de la protección de los ciudadanos recae en el principal funcionario electo. Los funcionarios electos tienen la autoridad para tomar decisiones, comprometer recursos, comprometer fondos y ordenar los recursos necesarios para proteger a la población, detener la propagación de daños y proteger el medio ambiente. </a:t>
            </a:r>
          </a:p>
          <a:p>
            <a:pPr marL="254000" lvl="1" indent="-254000" fontAlgn="auto">
              <a:spcBef>
                <a:spcPct val="100000"/>
              </a:spcBef>
              <a:spcAft>
                <a:spcPts val="0"/>
              </a:spcAft>
              <a:buSzPct val="99000"/>
              <a:buFont typeface="Arial"/>
              <a:buChar char="•"/>
              <a:tabLst/>
            </a:pPr>
            <a:r>
              <a:rPr lang="es-ES" kern="1200">
                <a:ea typeface="+mn-ea"/>
                <a:sym typeface="Arial"/>
              </a:rPr>
              <a:t>La Autoridad que tiene jurisdicción (AHJ) es la entidad que crea y administra procesos para calificar, certificar y acreditar al personal para puestos relacionados con incidentes. Los AHJ incluyen departamentos y agencias gubernamentales estatales, tribales o federales, comisiones de capacitación, ONG o empresas, así como organizaciones locales como los departamentos de policía, bomberos, salud pública o obras públicas. </a:t>
            </a:r>
          </a:p>
          <a:p>
            <a:pPr marL="254000" lvl="1" indent="-254000" fontAlgn="auto">
              <a:spcBef>
                <a:spcPct val="100000"/>
              </a:spcBef>
              <a:spcAft>
                <a:spcPts val="0"/>
              </a:spcAft>
              <a:buSzPct val="99000"/>
              <a:buFont typeface="Arial"/>
              <a:buChar char="•"/>
              <a:tabLst/>
            </a:pPr>
            <a:r>
              <a:rPr lang="es-ES" kern="1200">
                <a:ea typeface="+mn-ea"/>
                <a:sym typeface="Arial"/>
              </a:rPr>
              <a:t>En la industria privada, esta misma responsabilidad y autoridad recae en el director ejecutivo.</a:t>
            </a:r>
            <a:endParaRPr lang="en-US"/>
          </a:p>
        </p:txBody>
      </p:sp>
      <p:pic>
        <p:nvPicPr>
          <p:cNvPr id="8" name="Content Placeholder 7" descr="A man in a suit">
            <a:extLst>
              <a:ext uri="{FF2B5EF4-FFF2-40B4-BE49-F238E27FC236}">
                <a16:creationId xmlns:a16="http://schemas.microsoft.com/office/drawing/2014/main" id="{FA61BF1B-A69A-47E8-BE17-2642B5B311BA}"/>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C0F13B0C-C848-45A8-9A16-06F23A60EA7E}"/>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a:t>
            </a:fld>
            <a:endParaRPr lang="en-US"/>
          </a:p>
        </p:txBody>
      </p:sp>
    </p:spTree>
    <p:extLst>
      <p:ext uri="{BB962C8B-B14F-4D97-AF65-F5344CB8AC3E}">
        <p14:creationId xmlns:p14="http://schemas.microsoft.com/office/powerpoint/2010/main" val="440800990"/>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Planes de preparación y acuerdos. </a:t>
            </a:r>
            <a:endParaRPr lang="en-US"/>
          </a:p>
        </p:txBody>
      </p:sp>
      <p:sp>
        <p:nvSpPr>
          <p:cNvPr id="3" name="Content Placeholder 2">
            <a:extLst>
              <a:ext uri="{FF2B5EF4-FFF2-40B4-BE49-F238E27FC236}">
                <a16:creationId xmlns:a16="http://schemas.microsoft.com/office/drawing/2014/main" id="{7DA866B9-FD33-4C6E-8D8E-D7EBB4449C0A}"/>
              </a:ext>
            </a:extLst>
          </p:cNvPr>
          <p:cNvSpPr>
            <a:spLocks noGrp="1"/>
          </p:cNvSpPr>
          <p:nvPr>
            <p:ph sz="quarter" idx="13"/>
          </p:nvPr>
        </p:nvSpPr>
        <p:spPr/>
        <p:txBody>
          <a:bodyPr>
            <a:normAutofit fontScale="62500" lnSpcReduction="20000"/>
          </a:bodyPr>
          <a:lstStyle/>
          <a:p>
            <a:pPr fontAlgn="auto">
              <a:spcBef>
                <a:spcPct val="100000"/>
              </a:spcBef>
              <a:buSzPct val="99000"/>
              <a:tabLst/>
            </a:pPr>
            <a:r>
              <a:rPr lang="es-ES" kern="1200">
                <a:sym typeface="Arial"/>
              </a:rPr>
              <a:t>El Comandante del incidente, así como el Comando y el Estado Mayor, deben tener un conocimiento práctico de los planes y acuerdos de preparación jurisdiccional y de la agencia. </a:t>
            </a:r>
          </a:p>
          <a:p>
            <a:pPr fontAlgn="auto">
              <a:spcBef>
                <a:spcPct val="100000"/>
              </a:spcBef>
              <a:buSzPct val="99000"/>
              <a:tabLst/>
            </a:pPr>
            <a:r>
              <a:rPr lang="es-ES" kern="1200">
                <a:sym typeface="Arial"/>
              </a:rPr>
              <a:t>Los planes de preparación pueden tomar muchas formas. Los planes de preparación más comunes son: </a:t>
            </a:r>
          </a:p>
          <a:p>
            <a:pPr marL="254000" lvl="1" indent="-254000" fontAlgn="auto">
              <a:spcBef>
                <a:spcPct val="100000"/>
              </a:spcBef>
              <a:buSzPct val="99000"/>
              <a:buFont typeface="Arial"/>
              <a:buChar char="•"/>
              <a:tabLst/>
            </a:pPr>
            <a:r>
              <a:rPr lang="es-ES" kern="1200">
                <a:ea typeface="+mn-ea"/>
                <a:sym typeface="Arial"/>
              </a:rPr>
              <a:t>Planes de operaciones de emergencia (EOP) federales, estatales o locales </a:t>
            </a:r>
          </a:p>
          <a:p>
            <a:pPr marL="254000" lvl="1" indent="-254000" fontAlgn="auto">
              <a:spcBef>
                <a:spcPct val="100000"/>
              </a:spcBef>
              <a:buSzPct val="99000"/>
              <a:buFont typeface="Arial"/>
              <a:buChar char="•"/>
              <a:tabLst/>
            </a:pPr>
            <a:r>
              <a:rPr lang="es-ES" kern="1200">
                <a:ea typeface="+mn-ea"/>
                <a:sym typeface="Arial"/>
              </a:rPr>
              <a:t>Directrices de funcionamiento estándar (SOG)</a:t>
            </a:r>
          </a:p>
          <a:p>
            <a:pPr marL="254000" lvl="1" indent="-254000" fontAlgn="auto">
              <a:spcBef>
                <a:spcPct val="100000"/>
              </a:spcBef>
              <a:buSzPct val="99000"/>
              <a:buFont typeface="Arial"/>
              <a:buChar char="•"/>
              <a:tabLst/>
            </a:pPr>
            <a:r>
              <a:rPr lang="es-ES" kern="1200">
                <a:ea typeface="+mn-ea"/>
                <a:sym typeface="Arial"/>
              </a:rPr>
              <a:t>Procedimientos operativos estándar (SOPs) </a:t>
            </a:r>
          </a:p>
          <a:p>
            <a:pPr marL="254000" lvl="1" indent="-254000" fontAlgn="auto">
              <a:spcBef>
                <a:spcPct val="100000"/>
              </a:spcBef>
              <a:buSzPct val="99000"/>
              <a:buFont typeface="Arial"/>
              <a:buChar char="•"/>
              <a:tabLst/>
            </a:pPr>
            <a:r>
              <a:rPr lang="es-ES" kern="1200">
                <a:ea typeface="+mn-ea"/>
                <a:sym typeface="Arial"/>
              </a:rPr>
              <a:t>Políticas jurisdiccionales o de agencia.</a:t>
            </a:r>
          </a:p>
          <a:p>
            <a:pPr>
              <a:spcBef>
                <a:spcPct val="100000"/>
              </a:spcBef>
              <a:buSzPct val="99000"/>
            </a:pPr>
            <a:r>
              <a:rPr lang="es-ES" kern="1200">
                <a:sym typeface="Arial"/>
              </a:rPr>
              <a:t> </a:t>
            </a:r>
            <a:endParaRPr lang="en-US"/>
          </a:p>
        </p:txBody>
      </p:sp>
      <p:pic>
        <p:nvPicPr>
          <p:cNvPr id="8" name="Content Placeholder 7" descr="A photo of a man and a woman looking at a large map that is spread out on a table. Two people representing community officials are standing next to the table">
            <a:extLst>
              <a:ext uri="{FF2B5EF4-FFF2-40B4-BE49-F238E27FC236}">
                <a16:creationId xmlns:a16="http://schemas.microsoft.com/office/drawing/2014/main" id="{8E13E1CF-6FA5-44F3-9ACC-E0AD39A20D43}"/>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7086600" y="3123507"/>
            <a:ext cx="914400" cy="610985"/>
          </a:xfrm>
          <a:prstGeom prst="rect">
            <a:avLst/>
          </a:prstGeom>
        </p:spPr>
      </p:pic>
      <p:sp>
        <p:nvSpPr>
          <p:cNvPr id="9" name="Slide Number Placeholder 8">
            <a:extLst>
              <a:ext uri="{FF2B5EF4-FFF2-40B4-BE49-F238E27FC236}">
                <a16:creationId xmlns:a16="http://schemas.microsoft.com/office/drawing/2014/main" id="{AA759E2B-AB06-43E8-AB4B-F9EE6D9517D5}"/>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20</a:t>
            </a:fld>
            <a:endParaRPr lang="en-US"/>
          </a:p>
        </p:txBody>
      </p:sp>
    </p:spTree>
    <p:extLst>
      <p:ext uri="{BB962C8B-B14F-4D97-AF65-F5344CB8AC3E}">
        <p14:creationId xmlns:p14="http://schemas.microsoft.com/office/powerpoint/2010/main" val="1611064803"/>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Plan de Operaciones de Emergencia (EOP) </a:t>
            </a:r>
            <a:endParaRPr lang="en-US"/>
          </a:p>
        </p:txBody>
      </p:sp>
      <p:sp>
        <p:nvSpPr>
          <p:cNvPr id="3" name="Content Placeholder 2">
            <a:extLst>
              <a:ext uri="{FF2B5EF4-FFF2-40B4-BE49-F238E27FC236}">
                <a16:creationId xmlns:a16="http://schemas.microsoft.com/office/drawing/2014/main" id="{C7C2D706-F6FD-43EF-8147-A770C60C402E}"/>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s-ES" kern="1200">
                <a:sym typeface="Arial"/>
              </a:rPr>
              <a:t>Los EOP se desarrollan a nivel federal, estatal y local para brindar una respuesta uniforme a todos los peligros que puede enfrentar una comunidad. </a:t>
            </a:r>
          </a:p>
          <a:p>
            <a:pPr fontAlgn="auto">
              <a:spcBef>
                <a:spcPct val="100000"/>
              </a:spcBef>
              <a:spcAft>
                <a:spcPts val="0"/>
              </a:spcAft>
              <a:buSzPct val="99000"/>
              <a:tabLst/>
            </a:pPr>
            <a:r>
              <a:rPr lang="es-ES" kern="1200">
                <a:sym typeface="Arial"/>
              </a:rPr>
              <a:t>Los EOP deben ser consistentes con el Sistema Nacional de Gestión de Incidentes (NIMS).</a:t>
            </a:r>
          </a:p>
          <a:p>
            <a:pPr fontAlgn="auto">
              <a:spcBef>
                <a:spcPct val="100000"/>
              </a:spcBef>
              <a:spcAft>
                <a:spcPts val="0"/>
              </a:spcAft>
              <a:buSzPct val="99000"/>
              <a:tabLst/>
            </a:pPr>
            <a:r>
              <a:rPr lang="es-ES" kern="1200">
                <a:sym typeface="Arial"/>
              </a:rPr>
              <a:t>Visite este sitio web para acceder al Centro de recursos de NIMS: </a:t>
            </a:r>
            <a:r>
              <a:rPr lang="es-ES" kern="1200">
                <a:sym typeface="Arial"/>
                <a:hlinkClick r:id="rId2">
                  <a:extLst>
                    <a:ext uri="{A12FA001-AC4F-418D-AE19-62706E023703}">
                      <ahyp:hlinkClr xmlns:ahyp="http://schemas.microsoft.com/office/drawing/2018/hyperlinkcolor" val="tx"/>
                    </a:ext>
                  </a:extLst>
                </a:hlinkClick>
              </a:rPr>
              <a:t>https://www.fema.gov/national-incident-management-system</a:t>
            </a:r>
            <a:r>
              <a:rPr lang="es-ES" kern="1200">
                <a:sym typeface="Arial"/>
              </a:rPr>
              <a:t> </a:t>
            </a:r>
          </a:p>
          <a:p>
            <a:pPr fontAlgn="auto">
              <a:spcBef>
                <a:spcPct val="100000"/>
              </a:spcBef>
              <a:spcAft>
                <a:spcPts val="0"/>
              </a:spcAft>
              <a:buSzPct val="99000"/>
              <a:tabLst/>
            </a:pPr>
            <a:r>
              <a:rPr lang="es-ES" kern="1200">
                <a:sym typeface="Arial"/>
              </a:rPr>
              <a:t>Visite este sitio web para acceder a la Guía de preparación integral (CPG) 101: Una guía para la planificación de operaciones de emergencia para todos los peligros: </a:t>
            </a:r>
            <a:r>
              <a:rPr lang="es-ES" kern="1200">
                <a:sym typeface="Arial"/>
                <a:hlinkClick r:id="rId3">
                  <a:extLst>
                    <a:ext uri="{A12FA001-AC4F-418D-AE19-62706E023703}">
                      <ahyp:hlinkClr xmlns:ahyp="http://schemas.microsoft.com/office/drawing/2018/hyperlinkcolor" val="tx"/>
                    </a:ext>
                  </a:extLst>
                </a:hlinkClick>
              </a:rPr>
              <a:t>https://www.fema.gov/pdf/about/divisions/npd/CPG_101_V2.pdf</a:t>
            </a:r>
            <a:endParaRPr lang="en-US"/>
          </a:p>
        </p:txBody>
      </p:sp>
      <p:pic>
        <p:nvPicPr>
          <p:cNvPr id="8" name="Content Placeholder 7" descr="National Incident Management System, Third Edition October 2017, U.S. Department of Homeland Security Seal, Federal Emergency Management Agency (FEMA).">
            <a:extLst>
              <a:ext uri="{FF2B5EF4-FFF2-40B4-BE49-F238E27FC236}">
                <a16:creationId xmlns:a16="http://schemas.microsoft.com/office/drawing/2014/main" id="{F7636F4C-8045-4B99-A605-3BCE927815A4}"/>
              </a:ext>
            </a:extLst>
          </p:cNvPr>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5515114" y="2005191"/>
            <a:ext cx="2228571" cy="2857143"/>
          </a:xfrm>
          <a:prstGeom prst="rect">
            <a:avLst/>
          </a:prstGeom>
        </p:spPr>
      </p:pic>
      <p:sp>
        <p:nvSpPr>
          <p:cNvPr id="9" name="Slide Number Placeholder 8">
            <a:extLst>
              <a:ext uri="{FF2B5EF4-FFF2-40B4-BE49-F238E27FC236}">
                <a16:creationId xmlns:a16="http://schemas.microsoft.com/office/drawing/2014/main" id="{15A5824D-4FC1-43CA-B796-DB340F8CC160}"/>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21</a:t>
            </a:fld>
            <a:endParaRPr lang="en-US"/>
          </a:p>
        </p:txBody>
      </p:sp>
    </p:spTree>
    <p:extLst>
      <p:ext uri="{BB962C8B-B14F-4D97-AF65-F5344CB8AC3E}">
        <p14:creationId xmlns:p14="http://schemas.microsoft.com/office/powerpoint/2010/main" val="241217819"/>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Acuerdos y pactos de ayuda mutua</a:t>
            </a:r>
            <a:endParaRPr lang="en-US"/>
          </a:p>
        </p:txBody>
      </p:sp>
      <p:sp>
        <p:nvSpPr>
          <p:cNvPr id="3" name="Content Placeholder 2">
            <a:extLst>
              <a:ext uri="{FF2B5EF4-FFF2-40B4-BE49-F238E27FC236}">
                <a16:creationId xmlns:a16="http://schemas.microsoft.com/office/drawing/2014/main" id="{36985ABD-F4FC-41F7-B0EE-92152F3669C2}"/>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kern="1200">
                <a:sym typeface="Arial"/>
              </a:rPr>
              <a:t>NIMS establece que: </a:t>
            </a:r>
          </a:p>
          <a:p>
            <a:pPr marL="254000" lvl="1" indent="-254000" fontAlgn="auto">
              <a:spcBef>
                <a:spcPct val="100000"/>
              </a:spcBef>
              <a:buSzPct val="99000"/>
              <a:buFont typeface="Arial"/>
              <a:buChar char="•"/>
              <a:tabLst/>
            </a:pPr>
            <a:r>
              <a:rPr lang="es-ES" kern="1200">
                <a:ea typeface="+mn-ea"/>
                <a:sym typeface="Arial"/>
              </a:rPr>
              <a:t>Los acuerdos de ayuda mutua establecen la base legal para que dos o más entidades compartan recursos. Los acuerdos de ayuda mutua pueden autorizar la ayuda mutua entre dos o más comunidades vecinas, entre todas las jurisdicciones dentro de un estado, entre estados, entre agencias federales y / o internacionalmente. </a:t>
            </a:r>
          </a:p>
          <a:p>
            <a:pPr marL="254000" lvl="1" indent="-254000" fontAlgn="auto">
              <a:spcBef>
                <a:spcPct val="100000"/>
              </a:spcBef>
              <a:buSzPct val="99000"/>
              <a:buFont typeface="Arial"/>
              <a:buChar char="•"/>
              <a:tabLst/>
            </a:pPr>
            <a:r>
              <a:rPr lang="es-ES" kern="1200">
                <a:ea typeface="+mn-ea"/>
                <a:sym typeface="Arial"/>
              </a:rPr>
              <a:t>Las jurisdicciones deben ser parte de acuerdos con las jurisdicciones y / u organizaciones apropiadas de las que esperan recibir, o a las que esperan brindar asistencia. Visite este sitio web para revisar la página de Gestión de recursos y ayuda mutua dentro del Centro de recursos del NIMS:</a:t>
            </a:r>
          </a:p>
          <a:p>
            <a:pPr>
              <a:spcBef>
                <a:spcPct val="100000"/>
              </a:spcBef>
              <a:buSzPct val="99000"/>
            </a:pPr>
            <a:r>
              <a:rPr lang="es-ES" kern="1200">
                <a:sym typeface="Arial"/>
                <a:hlinkClick r:id="rId2">
                  <a:extLst>
                    <a:ext uri="{A12FA001-AC4F-418D-AE19-62706E023703}">
                      <ahyp:hlinkClr xmlns:ahyp="http://schemas.microsoft.com/office/drawing/2018/hyperlinkcolor" val="tx"/>
                    </a:ext>
                  </a:extLst>
                </a:hlinkClick>
              </a:rPr>
              <a:t>https://www.fema.gov/resource-management-mutual-aid</a:t>
            </a:r>
            <a:endParaRPr lang="en-US"/>
          </a:p>
        </p:txBody>
      </p:sp>
      <p:pic>
        <p:nvPicPr>
          <p:cNvPr id="8" name="Content Placeholder 7" descr="National Incident Management System, Third Edition October 2017, U.S. Department of Homeland Security Seal, Federal Emergency Management Agency (FEMA).">
            <a:extLst>
              <a:ext uri="{FF2B5EF4-FFF2-40B4-BE49-F238E27FC236}">
                <a16:creationId xmlns:a16="http://schemas.microsoft.com/office/drawing/2014/main" id="{23F53BA0-B4B2-4FC2-AA89-4AEC6D047CC8}"/>
              </a:ext>
            </a:extLst>
          </p:cNvPr>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515114" y="2005191"/>
            <a:ext cx="2228571" cy="2857143"/>
          </a:xfrm>
          <a:prstGeom prst="rect">
            <a:avLst/>
          </a:prstGeom>
        </p:spPr>
      </p:pic>
      <p:sp>
        <p:nvSpPr>
          <p:cNvPr id="9" name="Slide Number Placeholder 8">
            <a:extLst>
              <a:ext uri="{FF2B5EF4-FFF2-40B4-BE49-F238E27FC236}">
                <a16:creationId xmlns:a16="http://schemas.microsoft.com/office/drawing/2014/main" id="{41EBA342-5CC7-4611-9C71-D259D39E79A5}"/>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22</a:t>
            </a:fld>
            <a:endParaRPr lang="en-US"/>
          </a:p>
        </p:txBody>
      </p:sp>
    </p:spTree>
    <p:extLst>
      <p:ext uri="{BB962C8B-B14F-4D97-AF65-F5344CB8AC3E}">
        <p14:creationId xmlns:p14="http://schemas.microsoft.com/office/powerpoint/2010/main" val="169842144"/>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Acuerdos y acuerdos de ayuda mutua (continuación) </a:t>
            </a:r>
            <a:endParaRPr lang="en-US"/>
          </a:p>
        </p:txBody>
      </p:sp>
      <p:sp>
        <p:nvSpPr>
          <p:cNvPr id="3" name="Content Placeholder 2">
            <a:extLst>
              <a:ext uri="{FF2B5EF4-FFF2-40B4-BE49-F238E27FC236}">
                <a16:creationId xmlns:a16="http://schemas.microsoft.com/office/drawing/2014/main" id="{9A604B8C-FFD3-4DD0-840F-7A4BE0A19900}"/>
              </a:ext>
            </a:extLst>
          </p:cNvPr>
          <p:cNvSpPr>
            <a:spLocks noGrp="1"/>
          </p:cNvSpPr>
          <p:nvPr>
            <p:ph sz="quarter" idx="13"/>
          </p:nvPr>
        </p:nvSpPr>
        <p:spPr/>
        <p:txBody>
          <a:bodyPr>
            <a:normAutofit fontScale="32500" lnSpcReduction="20000"/>
          </a:bodyPr>
          <a:lstStyle/>
          <a:p>
            <a:pPr fontAlgn="auto">
              <a:spcBef>
                <a:spcPct val="100000"/>
              </a:spcBef>
              <a:spcAft>
                <a:spcPts val="0"/>
              </a:spcAft>
              <a:buSzPct val="99000"/>
              <a:tabLst/>
            </a:pPr>
            <a:r>
              <a:rPr lang="es-ES" kern="1200">
                <a:sym typeface="Arial"/>
              </a:rPr>
              <a:t>La ayuda mutua es la provisión voluntaria de recursos por parte de agencias u organizaciones para ayudarse mutuamente cuando los recursos existentes son inadecuados. </a:t>
            </a:r>
          </a:p>
          <a:p>
            <a:pPr fontAlgn="auto">
              <a:spcBef>
                <a:spcPct val="100000"/>
              </a:spcBef>
              <a:spcAft>
                <a:spcPts val="0"/>
              </a:spcAft>
              <a:buSzPct val="99000"/>
              <a:tabLst/>
            </a:pPr>
            <a:r>
              <a:rPr lang="es-ES" kern="1200">
                <a:sym typeface="Arial"/>
              </a:rPr>
              <a:t>La gestión de recursos de NIMS describe cómo la ayuda mutua permite que las jurisdicciones compartan recursos entre socios de ayuda mutua</a:t>
            </a:r>
            <a:endParaRPr lang="es-ES" b="1" kern="1200">
              <a:sym typeface="Arial"/>
            </a:endParaRPr>
          </a:p>
          <a:p>
            <a:pPr fontAlgn="auto">
              <a:spcBef>
                <a:spcPct val="100000"/>
              </a:spcBef>
              <a:spcAft>
                <a:spcPts val="0"/>
              </a:spcAft>
              <a:buSzPct val="99000"/>
              <a:tabLst/>
            </a:pPr>
            <a:r>
              <a:rPr lang="es-ES" b="1" kern="1200">
                <a:sym typeface="Arial"/>
              </a:rPr>
              <a:t>Temas del Acuerdo de Ayuda Mutua </a:t>
            </a:r>
            <a:endParaRPr lang="es-ES" kern="1200">
              <a:sym typeface="Arial"/>
            </a:endParaRPr>
          </a:p>
          <a:p>
            <a:pPr fontAlgn="auto">
              <a:spcBef>
                <a:spcPct val="100000"/>
              </a:spcBef>
              <a:spcAft>
                <a:spcPts val="0"/>
              </a:spcAft>
              <a:buSzPct val="99000"/>
              <a:tabLst/>
            </a:pPr>
            <a:r>
              <a:rPr lang="es-ES" kern="1200">
                <a:sym typeface="Arial"/>
              </a:rPr>
              <a:t>Los acuerdos de ayuda mutua pueden incluir algunos de los siguientes temas:</a:t>
            </a:r>
          </a:p>
          <a:p>
            <a:pPr marL="254000" lvl="1" indent="-254000" fontAlgn="auto">
              <a:spcBef>
                <a:spcPct val="100000"/>
              </a:spcBef>
              <a:spcAft>
                <a:spcPts val="0"/>
              </a:spcAft>
              <a:buSzPct val="99000"/>
              <a:buFont typeface="Arial"/>
              <a:buChar char="•"/>
              <a:tabLst/>
            </a:pPr>
            <a:r>
              <a:rPr lang="es-ES" b="1" kern="1200">
                <a:ea typeface="+mn-ea"/>
                <a:sym typeface="Arial"/>
              </a:rPr>
              <a:t>Reembolso</a:t>
            </a:r>
            <a:r>
              <a:rPr lang="es-ES" kern="1200">
                <a:ea typeface="+mn-ea"/>
                <a:sym typeface="Arial"/>
              </a:rPr>
              <a:t>: los servicios de ayuda mutua son pagados o no pagados (por ejemplo, basados ​​en la prestación de servicios recíprocos). Algunos acuerdos de ayuda mutua especifican parámetros de reembolso. </a:t>
            </a:r>
          </a:p>
          <a:p>
            <a:pPr marL="254000" lvl="1" indent="-254000" fontAlgn="auto">
              <a:spcBef>
                <a:spcPct val="100000"/>
              </a:spcBef>
              <a:spcAft>
                <a:spcPts val="0"/>
              </a:spcAft>
              <a:buSzPct val="99000"/>
              <a:buFont typeface="Arial"/>
              <a:buChar char="•"/>
              <a:tabLst/>
            </a:pPr>
            <a:r>
              <a:rPr lang="es-ES" b="1" kern="1200">
                <a:ea typeface="+mn-ea"/>
                <a:sym typeface="Arial"/>
              </a:rPr>
              <a:t>Reconocimiento de licencia y certificación</a:t>
            </a:r>
            <a:r>
              <a:rPr lang="es-ES" kern="1200">
                <a:ea typeface="+mn-ea"/>
                <a:sym typeface="Arial"/>
              </a:rPr>
              <a:t>: pautas para asegurar el reconocimiento de licencias a través de límites geopolíticos. </a:t>
            </a:r>
          </a:p>
          <a:p>
            <a:pPr marL="254000" lvl="1" indent="-254000" fontAlgn="auto">
              <a:spcBef>
                <a:spcPct val="100000"/>
              </a:spcBef>
              <a:spcAft>
                <a:spcPts val="0"/>
              </a:spcAft>
              <a:buSzPct val="99000"/>
              <a:buFont typeface="Arial"/>
              <a:buChar char="•"/>
              <a:tabLst/>
            </a:pPr>
            <a:r>
              <a:rPr lang="es-ES" b="1" kern="1200">
                <a:ea typeface="+mn-ea"/>
                <a:sym typeface="Arial"/>
              </a:rPr>
              <a:t>Procedimientos de movilización (solicitud, envío y respuesta):</a:t>
            </a:r>
            <a:r>
              <a:rPr lang="es-ES" kern="1200">
                <a:ea typeface="+mn-ea"/>
                <a:sym typeface="Arial"/>
              </a:rPr>
              <a:t> procedimientos específicos para que las partes soliciten y envíen recursos a través de la ayuda mutua. </a:t>
            </a:r>
          </a:p>
          <a:p>
            <a:pPr marL="254000" lvl="1" indent="-254000" fontAlgn="auto">
              <a:spcBef>
                <a:spcPct val="100000"/>
              </a:spcBef>
              <a:spcAft>
                <a:spcPts val="0"/>
              </a:spcAft>
              <a:buSzPct val="99000"/>
              <a:buFont typeface="Arial"/>
              <a:buChar char="•"/>
              <a:tabLst/>
            </a:pPr>
            <a:r>
              <a:rPr lang="es-ES" b="1" kern="1200">
                <a:ea typeface="+mn-ea"/>
                <a:sym typeface="Arial"/>
              </a:rPr>
              <a:t>Protocolos para la interoperabilidad de voz y datos</a:t>
            </a:r>
            <a:r>
              <a:rPr lang="es-ES" kern="1200">
                <a:ea typeface="+mn-ea"/>
                <a:sym typeface="Arial"/>
              </a:rPr>
              <a:t>: Protocolos que especifican cómo las diferentes comunicaciones y los sistemas de TI comparten información.</a:t>
            </a:r>
          </a:p>
          <a:p>
            <a:pPr marL="254000" lvl="1" indent="-254000" fontAlgn="auto">
              <a:spcBef>
                <a:spcPct val="100000"/>
              </a:spcBef>
              <a:spcAft>
                <a:spcPts val="0"/>
              </a:spcAft>
              <a:buSzPct val="99000"/>
              <a:buFont typeface="Arial"/>
              <a:buChar char="•"/>
              <a:tabLst/>
            </a:pPr>
            <a:r>
              <a:rPr lang="es-ES" b="1" kern="1200">
                <a:ea typeface="+mn-ea"/>
                <a:sym typeface="Arial"/>
              </a:rPr>
              <a:t>Protocolos para la gestión de recursos</a:t>
            </a:r>
            <a:r>
              <a:rPr lang="es-ES" kern="1200">
                <a:ea typeface="+mn-ea"/>
                <a:sym typeface="Arial"/>
              </a:rPr>
              <a:t>: plantillas estándar para empaquetar recursos basados ​​en las definiciones de tipificación de recursos de NIMS y / o sistemas de inventario locales.</a:t>
            </a:r>
          </a:p>
          <a:p>
            <a:pPr fontAlgn="auto">
              <a:spcBef>
                <a:spcPct val="100000"/>
              </a:spcBef>
              <a:spcAft>
                <a:spcPts val="0"/>
              </a:spcAft>
              <a:buSzPct val="99000"/>
              <a:tabLst/>
            </a:pPr>
            <a:r>
              <a:rPr lang="es-ES" kern="1200">
                <a:sym typeface="Arial"/>
              </a:rPr>
              <a:t> </a:t>
            </a:r>
          </a:p>
          <a:p>
            <a:pPr fontAlgn="auto">
              <a:spcBef>
                <a:spcPct val="100000"/>
              </a:spcBef>
              <a:spcAft>
                <a:spcPts val="0"/>
              </a:spcAft>
              <a:buSzPct val="99000"/>
              <a:tabLst/>
            </a:pPr>
            <a:r>
              <a:rPr lang="es-ES" kern="1200">
                <a:sym typeface="Arial"/>
              </a:rPr>
              <a:t> </a:t>
            </a:r>
            <a:endParaRPr lang="en-US"/>
          </a:p>
        </p:txBody>
      </p:sp>
      <p:pic>
        <p:nvPicPr>
          <p:cNvPr id="10" name="Content Placeholder 9" descr="Top picture: A bulldozer Bottom picture: Firefighters facing a fire">
            <a:extLst>
              <a:ext uri="{FF2B5EF4-FFF2-40B4-BE49-F238E27FC236}">
                <a16:creationId xmlns:a16="http://schemas.microsoft.com/office/drawing/2014/main" id="{3CDC7318-4CC8-4C8B-80FC-91CE3C14263E}"/>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500812" y="2447925"/>
            <a:ext cx="2085975" cy="1962150"/>
          </a:xfrm>
          <a:prstGeom prst="rect">
            <a:avLst/>
          </a:prstGeom>
        </p:spPr>
      </p:pic>
      <p:sp>
        <p:nvSpPr>
          <p:cNvPr id="11" name="Slide Number Placeholder 10">
            <a:extLst>
              <a:ext uri="{FF2B5EF4-FFF2-40B4-BE49-F238E27FC236}">
                <a16:creationId xmlns:a16="http://schemas.microsoft.com/office/drawing/2014/main" id="{7E32E702-B8BC-4C63-95B8-B268A471F331}"/>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23</a:t>
            </a:fld>
            <a:endParaRPr lang="en-US"/>
          </a:p>
        </p:txBody>
      </p:sp>
    </p:spTree>
    <p:extLst>
      <p:ext uri="{BB962C8B-B14F-4D97-AF65-F5344CB8AC3E}">
        <p14:creationId xmlns:p14="http://schemas.microsoft.com/office/powerpoint/2010/main" val="905686957"/>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Ayuda mutua y asistencia: todos los niveles </a:t>
            </a:r>
            <a:endParaRPr lang="en-US"/>
          </a:p>
        </p:txBody>
      </p:sp>
      <p:sp>
        <p:nvSpPr>
          <p:cNvPr id="3" name="Content Placeholder 2">
            <a:extLst>
              <a:ext uri="{FF2B5EF4-FFF2-40B4-BE49-F238E27FC236}">
                <a16:creationId xmlns:a16="http://schemas.microsoft.com/office/drawing/2014/main" id="{3E36819B-D9FA-4C90-B623-F24762E06B8D}"/>
              </a:ext>
            </a:extLst>
          </p:cNvPr>
          <p:cNvSpPr>
            <a:spLocks noGrp="1"/>
          </p:cNvSpPr>
          <p:nvPr>
            <p:ph sz="quarter" idx="13"/>
          </p:nvPr>
        </p:nvSpPr>
        <p:spPr/>
        <p:txBody>
          <a:bodyPr>
            <a:normAutofit fontScale="47500" lnSpcReduction="20000"/>
          </a:bodyPr>
          <a:lstStyle/>
          <a:p>
            <a:pPr fontAlgn="auto">
              <a:spcBef>
                <a:spcPct val="100000"/>
              </a:spcBef>
              <a:buSzPct val="99000"/>
              <a:tabLst/>
            </a:pPr>
            <a:r>
              <a:rPr lang="es-ES" kern="1200">
                <a:sym typeface="Arial"/>
              </a:rPr>
              <a:t>Los acuerdos de ayuda mutua y los acuerdos de asistencia se utilizan en todos los niveles de gobierno: </a:t>
            </a:r>
          </a:p>
          <a:p>
            <a:pPr fontAlgn="auto">
              <a:spcBef>
                <a:spcPct val="100000"/>
              </a:spcBef>
              <a:buSzPct val="99000"/>
              <a:tabLst/>
            </a:pPr>
            <a:r>
              <a:rPr lang="es-ES" kern="1200">
                <a:sym typeface="Arial"/>
              </a:rPr>
              <a:t>Las jurisdicciones locales participan en ayuda mutua a través de acuerdos con jurisdicciones vecinas. </a:t>
            </a:r>
          </a:p>
          <a:p>
            <a:pPr fontAlgn="auto">
              <a:spcBef>
                <a:spcPct val="100000"/>
              </a:spcBef>
              <a:buSzPct val="99000"/>
              <a:tabLst/>
            </a:pPr>
            <a:r>
              <a:rPr lang="es-ES" kern="1200">
                <a:sym typeface="Arial"/>
              </a:rPr>
              <a:t>Los estados pueden participar en ayuda mutua a través del Pacto de Asistencia de Manejo de Emergencia (EMAC). </a:t>
            </a:r>
          </a:p>
          <a:p>
            <a:pPr fontAlgn="auto">
              <a:spcBef>
                <a:spcPct val="100000"/>
              </a:spcBef>
              <a:buSzPct val="99000"/>
              <a:tabLst/>
            </a:pPr>
            <a:r>
              <a:rPr lang="es-ES" kern="1200">
                <a:sym typeface="Arial"/>
              </a:rPr>
              <a:t>Las agencias federales se ofrecen ayuda mutua entre sí y a los estados, tribus y territorios bajo el Marco de Respuesta Nacional (NRF).</a:t>
            </a:r>
            <a:endParaRPr lang="en-US" b="1" kern="1200">
              <a:sym typeface="Arial"/>
            </a:endParaRPr>
          </a:p>
          <a:p>
            <a:pPr>
              <a:spcBef>
                <a:spcPct val="100000"/>
              </a:spcBef>
              <a:buSzPct val="99000"/>
            </a:pPr>
            <a:r>
              <a:rPr lang="en-US" b="1" kern="1200">
                <a:sym typeface="Arial"/>
              </a:rPr>
              <a:t>Compacto de Asistencia de Manejo de Emergencias (EMAC) </a:t>
            </a:r>
            <a:endParaRPr lang="es-ES" kern="1200">
              <a:sym typeface="Arial"/>
            </a:endParaRPr>
          </a:p>
          <a:p>
            <a:pPr>
              <a:spcBef>
                <a:spcPct val="100000"/>
              </a:spcBef>
              <a:buSzPct val="99000"/>
            </a:pPr>
            <a:r>
              <a:rPr lang="es-ES" kern="1200">
                <a:sym typeface="Arial"/>
              </a:rPr>
              <a:t>EMAC es un convenio de ayuda mutua ratificado por el Congreso que define un sistema no federal de estado a estado para compartir recursos a través de las líneas estatales durante una emergencia o desastre. Los firmantes incluyen los 50 estados, el Distrito de Columbia, Puerto Rico, Guam y las Islas Vírgenes de los EE. UU. Las relaciones únicas de EMAC con estados, regiones, territorios y organizaciones federales, como FEMA y la Oficina de la Guardia Nacional, le permiten mover una amplia variedad de recursos para satisfacer las necesidades de las jurisdicciones.</a:t>
            </a:r>
            <a:endParaRPr lang="en-US"/>
          </a:p>
        </p:txBody>
      </p:sp>
      <p:pic>
        <p:nvPicPr>
          <p:cNvPr id="10" name="Content Placeholder 9" descr="A group of people helping someone">
            <a:extLst>
              <a:ext uri="{FF2B5EF4-FFF2-40B4-BE49-F238E27FC236}">
                <a16:creationId xmlns:a16="http://schemas.microsoft.com/office/drawing/2014/main" id="{93969F0B-3980-45A2-B733-5B647A12CE4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11" name="Slide Number Placeholder 10">
            <a:extLst>
              <a:ext uri="{FF2B5EF4-FFF2-40B4-BE49-F238E27FC236}">
                <a16:creationId xmlns:a16="http://schemas.microsoft.com/office/drawing/2014/main" id="{6C304DFD-25F6-400D-B9B4-667141DE8621}"/>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24</a:t>
            </a:fld>
            <a:endParaRPr lang="en-US"/>
          </a:p>
        </p:txBody>
      </p:sp>
    </p:spTree>
    <p:extLst>
      <p:ext uri="{BB962C8B-B14F-4D97-AF65-F5344CB8AC3E}">
        <p14:creationId xmlns:p14="http://schemas.microsoft.com/office/powerpoint/2010/main" val="2802243192"/>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Información derivada de los planes </a:t>
            </a:r>
            <a:endParaRPr lang="en-US"/>
          </a:p>
        </p:txBody>
      </p:sp>
      <p:sp>
        <p:nvSpPr>
          <p:cNvPr id="3" name="Content Placeholder 2">
            <a:extLst>
              <a:ext uri="{FF2B5EF4-FFF2-40B4-BE49-F238E27FC236}">
                <a16:creationId xmlns:a16="http://schemas.microsoft.com/office/drawing/2014/main" id="{31AC3A88-0020-4179-B82E-C4A41BF87B02}"/>
              </a:ext>
            </a:extLst>
          </p:cNvPr>
          <p:cNvSpPr>
            <a:spLocks noGrp="1"/>
          </p:cNvSpPr>
          <p:nvPr>
            <p:ph sz="quarter" idx="13"/>
          </p:nvPr>
        </p:nvSpPr>
        <p:spPr/>
        <p:txBody>
          <a:bodyPr>
            <a:normAutofit fontScale="77500" lnSpcReduction="20000"/>
          </a:bodyPr>
          <a:lstStyle/>
          <a:p>
            <a:pPr fontAlgn="auto">
              <a:spcBef>
                <a:spcPct val="100000"/>
              </a:spcBef>
              <a:spcAft>
                <a:spcPts val="0"/>
              </a:spcAft>
              <a:buSzPct val="99000"/>
              <a:tabLst/>
            </a:pPr>
            <a:r>
              <a:rPr lang="es-ES" kern="1200">
                <a:sym typeface="Arial"/>
              </a:rPr>
              <a:t>Los planes pueden incluir información sobre: </a:t>
            </a:r>
          </a:p>
          <a:p>
            <a:pPr fontAlgn="auto">
              <a:spcBef>
                <a:spcPct val="100000"/>
              </a:spcBef>
              <a:spcAft>
                <a:spcPts val="0"/>
              </a:spcAft>
              <a:buSzPct val="99000"/>
              <a:tabLst/>
            </a:pPr>
            <a:r>
              <a:rPr lang="es-ES" kern="1200">
                <a:sym typeface="Arial"/>
              </a:rPr>
              <a:t>Peligros y riesgos en la zona.</a:t>
            </a:r>
          </a:p>
          <a:p>
            <a:pPr fontAlgn="auto">
              <a:spcBef>
                <a:spcPct val="100000"/>
              </a:spcBef>
              <a:spcAft>
                <a:spcPts val="0"/>
              </a:spcAft>
              <a:buSzPct val="99000"/>
              <a:tabLst/>
            </a:pPr>
            <a:r>
              <a:rPr lang="es-ES" kern="1200">
                <a:sym typeface="Arial"/>
              </a:rPr>
              <a:t>Recursos en el área.</a:t>
            </a:r>
          </a:p>
          <a:p>
            <a:pPr fontAlgn="auto">
              <a:spcBef>
                <a:spcPct val="100000"/>
              </a:spcBef>
              <a:spcAft>
                <a:spcPts val="0"/>
              </a:spcAft>
              <a:buSzPct val="99000"/>
              <a:tabLst/>
            </a:pPr>
            <a:r>
              <a:rPr lang="es-ES" kern="1200">
                <a:sym typeface="Arial"/>
              </a:rPr>
              <a:t>Otros acuerdos y planes formales. </a:t>
            </a:r>
          </a:p>
          <a:p>
            <a:pPr fontAlgn="auto">
              <a:spcBef>
                <a:spcPct val="100000"/>
              </a:spcBef>
              <a:spcAft>
                <a:spcPts val="0"/>
              </a:spcAft>
              <a:buSzPct val="99000"/>
              <a:tabLst/>
            </a:pPr>
            <a:r>
              <a:rPr lang="es-ES" kern="1200">
                <a:sym typeface="Arial"/>
              </a:rPr>
              <a:t>Información de contacto para administradores de agencias y personal de respuesta.</a:t>
            </a:r>
          </a:p>
          <a:p>
            <a:pPr fontAlgn="auto">
              <a:spcBef>
                <a:spcPct val="100000"/>
              </a:spcBef>
              <a:spcAft>
                <a:spcPts val="0"/>
              </a:spcAft>
              <a:buSzPct val="99000"/>
              <a:tabLst/>
            </a:pPr>
            <a:r>
              <a:rPr lang="es-ES" kern="1200">
                <a:sym typeface="Arial"/>
              </a:rPr>
              <a:t>Otra información pertinente</a:t>
            </a:r>
            <a:endParaRPr lang="en-US"/>
          </a:p>
        </p:txBody>
      </p:sp>
      <p:pic>
        <p:nvPicPr>
          <p:cNvPr id="8" name="Content Placeholder 7" descr="A hand flipping through a book">
            <a:extLst>
              <a:ext uri="{FF2B5EF4-FFF2-40B4-BE49-F238E27FC236}">
                <a16:creationId xmlns:a16="http://schemas.microsoft.com/office/drawing/2014/main" id="{E146568D-3760-4076-B49A-ECC023D9ED9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45824BBC-8FB2-4E6B-B5B6-8602C1E097A8}"/>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25</a:t>
            </a:fld>
            <a:endParaRPr lang="en-US"/>
          </a:p>
        </p:txBody>
      </p:sp>
    </p:spTree>
    <p:extLst>
      <p:ext uri="{BB962C8B-B14F-4D97-AF65-F5344CB8AC3E}">
        <p14:creationId xmlns:p14="http://schemas.microsoft.com/office/powerpoint/2010/main" val="1135765969"/>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0E1B203-83DA-4185-A5E2-69E571C5C924}"/>
              </a:ext>
            </a:extLst>
          </p:cNvPr>
          <p:cNvSpPr>
            <a:spLocks noGrp="1"/>
          </p:cNvSpPr>
          <p:nvPr>
            <p:ph type="title"/>
          </p:nvPr>
        </p:nvSpPr>
        <p:spPr/>
        <p:txBody>
          <a:bodyPr/>
          <a:lstStyle/>
          <a:p>
            <a:endParaRPr lang="en-US"/>
          </a:p>
        </p:txBody>
      </p:sp>
      <p:sp>
        <p:nvSpPr>
          <p:cNvPr id="8" name="Slide Number Placeholder 7">
            <a:extLst>
              <a:ext uri="{FF2B5EF4-FFF2-40B4-BE49-F238E27FC236}">
                <a16:creationId xmlns:a16="http://schemas.microsoft.com/office/drawing/2014/main" id="{ED49320B-14C6-4FAB-8250-3BD15B26E2D8}"/>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26</a:t>
            </a:fld>
            <a:endParaRPr lang="en-US"/>
          </a:p>
        </p:txBody>
      </p:sp>
      <p:pic>
        <p:nvPicPr>
          <p:cNvPr id="7" name="Content Placeholder 6" descr="Discussion Question">
            <a:extLst>
              <a:ext uri="{FF2B5EF4-FFF2-40B4-BE49-F238E27FC236}">
                <a16:creationId xmlns:a16="http://schemas.microsoft.com/office/drawing/2014/main" id="{57577376-9474-410C-BBA2-FA7377E159FB}"/>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10" name="Content Placeholder 9">
            <a:extLst>
              <a:ext uri="{FF2B5EF4-FFF2-40B4-BE49-F238E27FC236}">
                <a16:creationId xmlns:a16="http://schemas.microsoft.com/office/drawing/2014/main" id="{454D1898-BC1A-4760-BBD4-FC5658329E21}"/>
              </a:ext>
            </a:extLst>
          </p:cNvPr>
          <p:cNvSpPr>
            <a:spLocks noGrp="1"/>
          </p:cNvSpPr>
          <p:nvPr>
            <p:ph sz="quarter" idx="14"/>
          </p:nvPr>
        </p:nvSpPr>
        <p:spPr/>
        <p:txBody>
          <a:bodyPr>
            <a:normAutofit fontScale="55000" lnSpcReduction="20000"/>
          </a:bodyPr>
          <a:lstStyle/>
          <a:p>
            <a:pPr lvl="0">
              <a:spcBef>
                <a:spcPct val="100000"/>
              </a:spcBef>
              <a:buClrTx/>
            </a:pPr>
            <a:r>
              <a:rPr lang="es-ES" dirty="0">
                <a:sym typeface="Arial"/>
              </a:rPr>
              <a:t>¿Qué afirmaciones a continuación son VERDADERAS y cuáles son FALSAS? </a:t>
            </a:r>
          </a:p>
          <a:p>
            <a:pPr lvl="0">
              <a:spcBef>
                <a:spcPct val="100000"/>
              </a:spcBef>
              <a:buClrTx/>
            </a:pPr>
            <a:r>
              <a:rPr lang="es-ES" dirty="0">
                <a:sym typeface="Arial"/>
              </a:rPr>
              <a:t>Los planes de operaciones de emergencia deben ser coherentes con el Sistema Nacional de Gestión de Incidentes (NIMS). </a:t>
            </a:r>
          </a:p>
          <a:p>
            <a:pPr lvl="0">
              <a:spcBef>
                <a:spcPct val="100000"/>
              </a:spcBef>
              <a:buClrTx/>
            </a:pPr>
            <a:r>
              <a:rPr lang="es-ES" dirty="0">
                <a:sym typeface="Arial"/>
              </a:rPr>
              <a:t>Responder: </a:t>
            </a:r>
          </a:p>
          <a:p>
            <a:pPr lvl="0">
              <a:spcBef>
                <a:spcPct val="100000"/>
              </a:spcBef>
              <a:buClrTx/>
            </a:pPr>
            <a:r>
              <a:rPr lang="es-ES" dirty="0">
                <a:sym typeface="Arial"/>
              </a:rPr>
              <a:t>El período operacional es un período fijo de 12 horas dentro del cual se deben completar las tácticas. </a:t>
            </a:r>
          </a:p>
          <a:p>
            <a:pPr lvl="0">
              <a:spcBef>
                <a:spcPct val="100000"/>
              </a:spcBef>
              <a:buClrTx/>
            </a:pPr>
            <a:r>
              <a:rPr lang="es-ES" dirty="0">
                <a:sym typeface="Arial"/>
              </a:rPr>
              <a:t>Responder:</a:t>
            </a:r>
          </a:p>
          <a:p>
            <a:pPr lvl="0">
              <a:spcBef>
                <a:spcPct val="100000"/>
              </a:spcBef>
              <a:buClrTx/>
            </a:pPr>
            <a:r>
              <a:rPr lang="es-ES" dirty="0">
                <a:sym typeface="Arial"/>
              </a:rPr>
              <a:t>La ayuda mutua es la provisión obligatoria de recursos por parte de agencias u organizaciones para ayudarse mutuamente cuando los recursos existentes son inadecuados. Responder: Los 50 estados, el Distrito de Columbia, Puerto Rico, Guam y las Islas Vírgenes de los EE. UU. Pueden participar en ayuda mutua a través del Compacto de Asistencia para el Manejo de Emergencias (EMAC). </a:t>
            </a:r>
          </a:p>
          <a:p>
            <a:pPr lvl="0">
              <a:spcBef>
                <a:spcPct val="100000"/>
              </a:spcBef>
              <a:buClrTx/>
            </a:pPr>
            <a:r>
              <a:rPr lang="es-ES" dirty="0">
                <a:sym typeface="Arial"/>
              </a:rPr>
              <a:t>Responder:</a:t>
            </a:r>
            <a:endParaRPr lang="en-US" dirty="0"/>
          </a:p>
        </p:txBody>
      </p:sp>
    </p:spTree>
    <p:extLst>
      <p:ext uri="{BB962C8B-B14F-4D97-AF65-F5344CB8AC3E}">
        <p14:creationId xmlns:p14="http://schemas.microsoft.com/office/powerpoint/2010/main" val="1717699730"/>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Lección completada</a:t>
            </a:r>
          </a:p>
        </p:txBody>
      </p:sp>
      <p:sp>
        <p:nvSpPr>
          <p:cNvPr id="3" name="Content Placeholder 2">
            <a:extLst>
              <a:ext uri="{FF2B5EF4-FFF2-40B4-BE49-F238E27FC236}">
                <a16:creationId xmlns:a16="http://schemas.microsoft.com/office/drawing/2014/main" id="{144F7BEC-7176-44FC-90D7-B171F1990519}"/>
              </a:ext>
            </a:extLst>
          </p:cNvPr>
          <p:cNvSpPr>
            <a:spLocks noGrp="1"/>
          </p:cNvSpPr>
          <p:nvPr>
            <p:ph idx="1"/>
          </p:nvPr>
        </p:nvSpPr>
        <p:spPr/>
        <p:txBody>
          <a:bodyPr>
            <a:normAutofit fontScale="85000" lnSpcReduction="10000"/>
          </a:bodyPr>
          <a:lstStyle/>
          <a:p>
            <a:pPr fontAlgn="auto">
              <a:spcBef>
                <a:spcPct val="100000"/>
              </a:spcBef>
              <a:buSzPct val="99000"/>
              <a:tabLst/>
            </a:pPr>
            <a:r>
              <a:rPr lang="es-ES" kern="1200">
                <a:sym typeface="Arial"/>
              </a:rPr>
              <a:t>Ha completado la lección Delegación de Autoridad y el Manejo por Objetivos. Ahora podrás describir:</a:t>
            </a:r>
          </a:p>
          <a:p>
            <a:pPr marL="254000" lvl="1" indent="-254000" fontAlgn="auto">
              <a:spcBef>
                <a:spcPct val="100000"/>
              </a:spcBef>
              <a:buSzPct val="99000"/>
              <a:buFont typeface="Arial"/>
              <a:buChar char="•"/>
              <a:tabLst/>
            </a:pPr>
            <a:r>
              <a:rPr lang="es-ES" kern="1200">
                <a:ea typeface="+mn-ea"/>
                <a:sym typeface="Arial"/>
              </a:rPr>
              <a:t>El proceso de delegación de autoridad. </a:t>
            </a:r>
          </a:p>
          <a:p>
            <a:pPr marL="254000" lvl="1" indent="-254000" fontAlgn="auto">
              <a:spcBef>
                <a:spcPct val="100000"/>
              </a:spcBef>
              <a:buSzPct val="99000"/>
              <a:buFont typeface="Arial"/>
              <a:buChar char="•"/>
              <a:tabLst/>
            </a:pPr>
            <a:r>
              <a:rPr lang="es-ES" kern="1200">
                <a:ea typeface="+mn-ea"/>
                <a:sym typeface="Arial"/>
              </a:rPr>
              <a:t>Alcance de la autoridad.</a:t>
            </a:r>
          </a:p>
          <a:p>
            <a:pPr marL="254000" lvl="1" indent="-254000" fontAlgn="auto">
              <a:spcBef>
                <a:spcPct val="100000"/>
              </a:spcBef>
              <a:buSzPct val="99000"/>
              <a:buFont typeface="Arial"/>
              <a:buChar char="•"/>
              <a:tabLst/>
            </a:pPr>
            <a:r>
              <a:rPr lang="es-ES" kern="1200">
                <a:ea typeface="+mn-ea"/>
                <a:sym typeface="Arial"/>
              </a:rPr>
              <a:t>Administración por objetivos. </a:t>
            </a:r>
          </a:p>
          <a:p>
            <a:pPr marL="254000" lvl="1" indent="-254000" fontAlgn="auto">
              <a:spcBef>
                <a:spcPct val="100000"/>
              </a:spcBef>
              <a:buSzPct val="99000"/>
              <a:buFont typeface="Arial"/>
              <a:buChar char="•"/>
              <a:tabLst/>
            </a:pPr>
            <a:r>
              <a:rPr lang="es-ES" kern="1200">
                <a:ea typeface="+mn-ea"/>
                <a:sym typeface="Arial"/>
              </a:rPr>
              <a:t>La importancia de los planes y acuerdos de preparación. </a:t>
            </a:r>
          </a:p>
          <a:p>
            <a:pPr>
              <a:spcBef>
                <a:spcPct val="100000"/>
              </a:spcBef>
              <a:buSzPct val="99000"/>
            </a:pPr>
            <a:r>
              <a:rPr lang="es-ES" kern="1200">
                <a:sym typeface="Arial"/>
              </a:rPr>
              <a:t>La próxima lección tratará áreas funcionales y posiciones.</a:t>
            </a:r>
            <a:endParaRPr lang="en-US"/>
          </a:p>
        </p:txBody>
      </p:sp>
      <p:sp>
        <p:nvSpPr>
          <p:cNvPr id="6" name="Slide Number Placeholder 5">
            <a:extLst>
              <a:ext uri="{FF2B5EF4-FFF2-40B4-BE49-F238E27FC236}">
                <a16:creationId xmlns:a16="http://schemas.microsoft.com/office/drawing/2014/main" id="{945DEFE3-7B45-43A8-B3CF-C8F69B86EDD4}"/>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27</a:t>
            </a:fld>
            <a:endParaRPr lang="en-US"/>
          </a:p>
        </p:txBody>
      </p:sp>
    </p:spTree>
    <p:extLst>
      <p:ext uri="{BB962C8B-B14F-4D97-AF65-F5344CB8AC3E}">
        <p14:creationId xmlns:p14="http://schemas.microsoft.com/office/powerpoint/2010/main" val="3856067709"/>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dirty="0" err="1"/>
              <a:t>Alcance</a:t>
            </a:r>
            <a:r>
              <a:rPr lang="en-US" dirty="0"/>
              <a:t> de la </a:t>
            </a:r>
            <a:r>
              <a:rPr lang="en-US" dirty="0" err="1"/>
              <a:t>autoridad</a:t>
            </a:r>
            <a:endParaRPr lang="en-US" dirty="0"/>
          </a:p>
        </p:txBody>
      </p:sp>
      <p:sp>
        <p:nvSpPr>
          <p:cNvPr id="3" name="Content Placeholder 2">
            <a:extLst>
              <a:ext uri="{FF2B5EF4-FFF2-40B4-BE49-F238E27FC236}">
                <a16:creationId xmlns:a16="http://schemas.microsoft.com/office/drawing/2014/main" id="{6D5B061B-8D5F-47C2-84DE-7E2B889F93DB}"/>
              </a:ext>
            </a:extLst>
          </p:cNvPr>
          <p:cNvSpPr>
            <a:spLocks noGrp="1"/>
          </p:cNvSpPr>
          <p:nvPr>
            <p:ph sz="quarter" idx="13"/>
          </p:nvPr>
        </p:nvSpPr>
        <p:spPr/>
        <p:txBody>
          <a:bodyPr/>
          <a:lstStyle/>
          <a:p>
            <a:pPr fontAlgn="auto">
              <a:spcBef>
                <a:spcPct val="100000"/>
              </a:spcBef>
              <a:spcAft>
                <a:spcPts val="0"/>
              </a:spcAft>
              <a:buSzPct val="99000"/>
              <a:tabLst/>
            </a:pPr>
            <a:r>
              <a:rPr lang="es-ES" kern="1200">
                <a:sym typeface="Arial"/>
              </a:rPr>
              <a:t>El alcance de autoridad de un Comandante de Incidentes se deriva: </a:t>
            </a:r>
          </a:p>
          <a:p>
            <a:pPr marL="254000" lvl="1" indent="-254000" fontAlgn="auto">
              <a:spcBef>
                <a:spcPct val="100000"/>
              </a:spcBef>
              <a:spcAft>
                <a:spcPts val="0"/>
              </a:spcAft>
              <a:buSzPct val="99000"/>
              <a:buFont typeface="Arial"/>
              <a:buChar char="•"/>
              <a:tabLst/>
            </a:pPr>
            <a:r>
              <a:rPr lang="es-ES" kern="1200">
                <a:ea typeface="+mn-ea"/>
                <a:sym typeface="Arial"/>
              </a:rPr>
              <a:t>De las leyes existentes, políticas y procedimientos de la agencia, y / o </a:t>
            </a:r>
          </a:p>
          <a:p>
            <a:pPr marL="254000" lvl="1" indent="-254000" fontAlgn="auto">
              <a:spcBef>
                <a:spcPct val="100000"/>
              </a:spcBef>
              <a:spcAft>
                <a:spcPts val="0"/>
              </a:spcAft>
              <a:buSzPct val="99000"/>
              <a:buFont typeface="Arial"/>
              <a:buChar char="•"/>
              <a:tabLst/>
            </a:pPr>
            <a:r>
              <a:rPr lang="es-ES" kern="1200">
                <a:ea typeface="+mn-ea"/>
                <a:sym typeface="Arial"/>
              </a:rPr>
              <a:t>A través de una delegación de autoridad del administrador de la agencia o del funcionario electo.</a:t>
            </a:r>
            <a:endParaRPr lang="en-US"/>
          </a:p>
        </p:txBody>
      </p:sp>
      <p:pic>
        <p:nvPicPr>
          <p:cNvPr id="8" name="Content Placeholder 7" descr="A woman sitting at a table talking">
            <a:extLst>
              <a:ext uri="{FF2B5EF4-FFF2-40B4-BE49-F238E27FC236}">
                <a16:creationId xmlns:a16="http://schemas.microsoft.com/office/drawing/2014/main" id="{78170ABB-0FE7-4CBD-9FC8-2E7BE1A66B2F}"/>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9F394423-AC1C-45CF-B151-D3C88B647445}"/>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3</a:t>
            </a:fld>
            <a:endParaRPr lang="en-US"/>
          </a:p>
        </p:txBody>
      </p:sp>
    </p:spTree>
    <p:extLst>
      <p:ext uri="{BB962C8B-B14F-4D97-AF65-F5344CB8AC3E}">
        <p14:creationId xmlns:p14="http://schemas.microsoft.com/office/powerpoint/2010/main" val="360592052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dirty="0" err="1"/>
              <a:t>Delegación</a:t>
            </a:r>
            <a:r>
              <a:rPr lang="en-US" dirty="0"/>
              <a:t> de </a:t>
            </a:r>
            <a:r>
              <a:rPr lang="en-US" dirty="0" err="1"/>
              <a:t>autoridad</a:t>
            </a:r>
            <a:endParaRPr lang="en-US" dirty="0"/>
          </a:p>
        </p:txBody>
      </p:sp>
      <p:sp>
        <p:nvSpPr>
          <p:cNvPr id="3" name="Content Placeholder 2">
            <a:extLst>
              <a:ext uri="{FF2B5EF4-FFF2-40B4-BE49-F238E27FC236}">
                <a16:creationId xmlns:a16="http://schemas.microsoft.com/office/drawing/2014/main" id="{AD815A21-7345-4F44-B839-E732A940E671}"/>
              </a:ext>
            </a:extLst>
          </p:cNvPr>
          <p:cNvSpPr>
            <a:spLocks noGrp="1"/>
          </p:cNvSpPr>
          <p:nvPr>
            <p:ph sz="quarter" idx="13"/>
          </p:nvPr>
        </p:nvSpPr>
        <p:spPr/>
        <p:txBody>
          <a:bodyPr>
            <a:normAutofit fontScale="55000" lnSpcReduction="20000"/>
          </a:bodyPr>
          <a:lstStyle/>
          <a:p>
            <a:pPr fontAlgn="auto">
              <a:spcBef>
                <a:spcPct val="100000"/>
              </a:spcBef>
              <a:buSzPct val="99000"/>
              <a:tabLst/>
            </a:pPr>
            <a:r>
              <a:rPr lang="es-ES" kern="1200">
                <a:sym typeface="Arial"/>
              </a:rPr>
              <a:t>El proceso de otorgar autoridad para llevar a cabo funciones específicas se llama delegación de autoridad. Delegación de autoridad: </a:t>
            </a:r>
          </a:p>
          <a:p>
            <a:pPr marL="254000" lvl="1" indent="-254000" fontAlgn="auto">
              <a:spcBef>
                <a:spcPct val="100000"/>
              </a:spcBef>
              <a:buSzPct val="99000"/>
              <a:buFont typeface="Arial"/>
              <a:buChar char="•"/>
              <a:tabLst/>
            </a:pPr>
            <a:r>
              <a:rPr lang="es-ES" kern="1200">
                <a:ea typeface="+mn-ea"/>
                <a:sym typeface="Arial"/>
              </a:rPr>
              <a:t>Otorga autoridad para llevar a cabo funciones específicas. </a:t>
            </a:r>
          </a:p>
          <a:p>
            <a:pPr marL="254000" lvl="1" indent="-254000" fontAlgn="auto">
              <a:spcBef>
                <a:spcPct val="100000"/>
              </a:spcBef>
              <a:buSzPct val="99000"/>
              <a:buFont typeface="Arial"/>
              <a:buChar char="•"/>
              <a:tabLst/>
            </a:pPr>
            <a:r>
              <a:rPr lang="es-ES" kern="1200">
                <a:ea typeface="+mn-ea"/>
                <a:sym typeface="Arial"/>
              </a:rPr>
              <a:t>Es emitido por el principal funcionario electo, el director ejecutivo o el administrador de la agencia por escrito o verbalmente. </a:t>
            </a:r>
          </a:p>
          <a:p>
            <a:pPr marL="254000" lvl="1" indent="-254000" fontAlgn="auto">
              <a:spcBef>
                <a:spcPct val="100000"/>
              </a:spcBef>
              <a:buSzPct val="99000"/>
              <a:buFont typeface="Arial"/>
              <a:buChar char="•"/>
              <a:tabLst/>
            </a:pPr>
            <a:r>
              <a:rPr lang="es-ES" kern="1200">
                <a:ea typeface="+mn-ea"/>
                <a:sym typeface="Arial"/>
              </a:rPr>
              <a:t>Permite que el Comandante del incidente asuma el comando </a:t>
            </a:r>
          </a:p>
          <a:p>
            <a:pPr marL="254000" lvl="1" indent="-254000" fontAlgn="auto">
              <a:spcBef>
                <a:spcPct val="100000"/>
              </a:spcBef>
              <a:buSzPct val="99000"/>
              <a:buFont typeface="Arial"/>
              <a:buChar char="•"/>
              <a:tabLst/>
            </a:pPr>
            <a:r>
              <a:rPr lang="es-ES" kern="1200">
                <a:ea typeface="+mn-ea"/>
                <a:sym typeface="Arial"/>
              </a:rPr>
              <a:t>NO exime a la autoridad otorgante de la responsabilidad final del incidente </a:t>
            </a:r>
          </a:p>
          <a:p>
            <a:pPr>
              <a:spcBef>
                <a:spcPct val="100000"/>
              </a:spcBef>
              <a:buSzPct val="99000"/>
            </a:pPr>
            <a:r>
              <a:rPr lang="es-ES" kern="1200">
                <a:sym typeface="Arial"/>
              </a:rPr>
              <a:t>Idealmente, esta autoridad se otorgará por escrito. Ya sea que se otorgue por escrito o verbalmente, las autoridades otorgadas permanecerán con el Comandante del incidente hasta el momento en que se termine el incidente, o se designe un Comandante del incidente de turno de relevo, o el Comandante del incidente sea relevado de sus funciones por una causa justa.</a:t>
            </a:r>
            <a:endParaRPr lang="en-US"/>
          </a:p>
        </p:txBody>
      </p:sp>
      <p:pic>
        <p:nvPicPr>
          <p:cNvPr id="8" name="Content Placeholder 7" descr="Top photo Agency Executive, bottom photo Incident Commander">
            <a:extLst>
              <a:ext uri="{FF2B5EF4-FFF2-40B4-BE49-F238E27FC236}">
                <a16:creationId xmlns:a16="http://schemas.microsoft.com/office/drawing/2014/main" id="{16FFEE09-0436-46DA-8C04-66FC1E96B090}"/>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772275" y="2128837"/>
            <a:ext cx="1543050" cy="2600325"/>
          </a:xfrm>
          <a:prstGeom prst="rect">
            <a:avLst/>
          </a:prstGeom>
        </p:spPr>
      </p:pic>
      <p:sp>
        <p:nvSpPr>
          <p:cNvPr id="9" name="Slide Number Placeholder 8">
            <a:extLst>
              <a:ext uri="{FF2B5EF4-FFF2-40B4-BE49-F238E27FC236}">
                <a16:creationId xmlns:a16="http://schemas.microsoft.com/office/drawing/2014/main" id="{D1372932-683C-4565-B4C1-6D81F3D0042C}"/>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4</a:t>
            </a:fld>
            <a:endParaRPr lang="en-US"/>
          </a:p>
        </p:txBody>
      </p:sp>
    </p:spTree>
    <p:extLst>
      <p:ext uri="{BB962C8B-B14F-4D97-AF65-F5344CB8AC3E}">
        <p14:creationId xmlns:p14="http://schemas.microsoft.com/office/powerpoint/2010/main" val="146485673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Delegación de Autoridad: Cuando No Sea Necesaria</a:t>
            </a:r>
            <a:endParaRPr lang="en-US"/>
          </a:p>
        </p:txBody>
      </p:sp>
      <p:sp>
        <p:nvSpPr>
          <p:cNvPr id="3" name="Content Placeholder 2">
            <a:extLst>
              <a:ext uri="{FF2B5EF4-FFF2-40B4-BE49-F238E27FC236}">
                <a16:creationId xmlns:a16="http://schemas.microsoft.com/office/drawing/2014/main" id="{5BA55FAC-BBF3-4A10-962D-C8190275B37A}"/>
              </a:ext>
            </a:extLst>
          </p:cNvPr>
          <p:cNvSpPr>
            <a:spLocks noGrp="1"/>
          </p:cNvSpPr>
          <p:nvPr>
            <p:ph sz="quarter" idx="13"/>
          </p:nvPr>
        </p:nvSpPr>
        <p:spPr/>
        <p:txBody>
          <a:bodyPr>
            <a:normAutofit fontScale="85000" lnSpcReduction="20000"/>
          </a:bodyPr>
          <a:lstStyle/>
          <a:p>
            <a:pPr fontAlgn="auto">
              <a:spcBef>
                <a:spcPct val="100000"/>
              </a:spcBef>
              <a:spcAft>
                <a:spcPts val="0"/>
              </a:spcAft>
              <a:buSzPct val="99000"/>
              <a:tabLst/>
            </a:pPr>
            <a:r>
              <a:rPr lang="es-ES" kern="1200">
                <a:sym typeface="Arial"/>
              </a:rPr>
              <a:t>Es posible que no se requiera una delegación de autoridad si el Comandante del Incidente actúa dentro de sus autoridades existentes. </a:t>
            </a:r>
          </a:p>
          <a:p>
            <a:pPr fontAlgn="auto">
              <a:spcBef>
                <a:spcPct val="100000"/>
              </a:spcBef>
              <a:spcAft>
                <a:spcPts val="0"/>
              </a:spcAft>
              <a:buSzPct val="99000"/>
              <a:tabLst/>
            </a:pPr>
            <a:r>
              <a:rPr lang="es-ES" kern="1200">
                <a:sym typeface="Arial"/>
              </a:rPr>
              <a:t>Es posible que un administrador de emergencias ya tenga la autoridad para desplegar recursos de respuesta a una pequeña inundación repentina. </a:t>
            </a:r>
          </a:p>
          <a:p>
            <a:pPr fontAlgn="auto">
              <a:spcBef>
                <a:spcPct val="100000"/>
              </a:spcBef>
              <a:spcAft>
                <a:spcPts val="0"/>
              </a:spcAft>
              <a:buSzPct val="99000"/>
              <a:tabLst/>
            </a:pPr>
            <a:r>
              <a:rPr lang="es-ES" kern="1200">
                <a:sym typeface="Arial"/>
              </a:rPr>
              <a:t>Un jefe de bomberos probablemente tiene la autoridad (como parte de la descripción del trabajo) para servir como Comandante del Incidente en un incendio de estructura.</a:t>
            </a:r>
            <a:endParaRPr lang="en-US"/>
          </a:p>
        </p:txBody>
      </p:sp>
      <p:pic>
        <p:nvPicPr>
          <p:cNvPr id="8" name="Content Placeholder 7" descr="A man standing in front of a cloud of smoke">
            <a:extLst>
              <a:ext uri="{FF2B5EF4-FFF2-40B4-BE49-F238E27FC236}">
                <a16:creationId xmlns:a16="http://schemas.microsoft.com/office/drawing/2014/main" id="{0B859B7E-82CF-44CF-900D-B293754A1F86}"/>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F6F36A53-A3AB-42C6-B802-C6D7DEF3E6A1}"/>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5</a:t>
            </a:fld>
            <a:endParaRPr lang="en-US"/>
          </a:p>
        </p:txBody>
      </p:sp>
    </p:spTree>
    <p:extLst>
      <p:ext uri="{BB962C8B-B14F-4D97-AF65-F5344CB8AC3E}">
        <p14:creationId xmlns:p14="http://schemas.microsoft.com/office/powerpoint/2010/main" val="158963965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Delegación de autoridad: cuando sea necesario </a:t>
            </a:r>
            <a:endParaRPr lang="en-US"/>
          </a:p>
        </p:txBody>
      </p:sp>
      <p:sp>
        <p:nvSpPr>
          <p:cNvPr id="3" name="Content Placeholder 2">
            <a:extLst>
              <a:ext uri="{FF2B5EF4-FFF2-40B4-BE49-F238E27FC236}">
                <a16:creationId xmlns:a16="http://schemas.microsoft.com/office/drawing/2014/main" id="{953028BB-A714-4865-8CB1-D2404BB06EC7}"/>
              </a:ext>
            </a:extLst>
          </p:cNvPr>
          <p:cNvSpPr>
            <a:spLocks noGrp="1"/>
          </p:cNvSpPr>
          <p:nvPr>
            <p:ph sz="quarter" idx="13"/>
          </p:nvPr>
        </p:nvSpPr>
        <p:spPr/>
        <p:txBody>
          <a:bodyPr>
            <a:normAutofit fontScale="85000" lnSpcReduction="10000"/>
          </a:bodyPr>
          <a:lstStyle/>
          <a:p>
            <a:pPr fontAlgn="auto">
              <a:spcBef>
                <a:spcPct val="100000"/>
              </a:spcBef>
              <a:spcAft>
                <a:spcPts val="0"/>
              </a:spcAft>
              <a:buSzPct val="99000"/>
              <a:tabLst/>
            </a:pPr>
            <a:r>
              <a:rPr lang="es-ES" kern="1200">
                <a:sym typeface="Arial"/>
              </a:rPr>
              <a:t>Se necesita una delegación de autoridad: A delegation of authority is needed:</a:t>
            </a:r>
          </a:p>
          <a:p>
            <a:pPr marL="254000" lvl="1" indent="-254000" fontAlgn="auto">
              <a:spcBef>
                <a:spcPct val="100000"/>
              </a:spcBef>
              <a:spcAft>
                <a:spcPts val="0"/>
              </a:spcAft>
              <a:buSzPct val="99000"/>
              <a:buFont typeface="Arial"/>
              <a:buChar char="•"/>
              <a:tabLst/>
            </a:pPr>
            <a:r>
              <a:rPr lang="es-ES" kern="1200">
                <a:ea typeface="+mn-ea"/>
                <a:sym typeface="Arial"/>
              </a:rPr>
              <a:t>Si el incidente está fuera de la jurisdicción del Comandante de Incidentes</a:t>
            </a:r>
          </a:p>
          <a:p>
            <a:pPr marL="254000" lvl="1" indent="-254000" fontAlgn="auto">
              <a:spcBef>
                <a:spcPct val="100000"/>
              </a:spcBef>
              <a:spcAft>
                <a:spcPts val="0"/>
              </a:spcAft>
              <a:buSzPct val="99000"/>
              <a:buFont typeface="Arial"/>
              <a:buChar char="•"/>
              <a:tabLst/>
            </a:pPr>
            <a:r>
              <a:rPr lang="es-ES" kern="1200">
                <a:ea typeface="+mn-ea"/>
                <a:sym typeface="Arial"/>
              </a:rPr>
              <a:t>Cuando el alcance del incidente es complejo o más allá de las autoridades existentes </a:t>
            </a:r>
          </a:p>
          <a:p>
            <a:pPr marL="254000" lvl="1" indent="-254000" fontAlgn="auto">
              <a:spcBef>
                <a:spcPct val="100000"/>
              </a:spcBef>
              <a:spcAft>
                <a:spcPts val="0"/>
              </a:spcAft>
              <a:buSzPct val="99000"/>
              <a:buFont typeface="Arial"/>
              <a:buChar char="•"/>
              <a:tabLst/>
            </a:pPr>
            <a:r>
              <a:rPr lang="es-ES" kern="1200">
                <a:ea typeface="+mn-ea"/>
                <a:sym typeface="Arial"/>
              </a:rPr>
              <a:t>Si lo exige la ley o los procedimientos</a:t>
            </a:r>
            <a:endParaRPr lang="en-US"/>
          </a:p>
        </p:txBody>
      </p:sp>
      <p:pic>
        <p:nvPicPr>
          <p:cNvPr id="8" name="Content Placeholder 7" descr="A pile of debris">
            <a:extLst>
              <a:ext uri="{FF2B5EF4-FFF2-40B4-BE49-F238E27FC236}">
                <a16:creationId xmlns:a16="http://schemas.microsoft.com/office/drawing/2014/main" id="{574CD4C8-767A-4DE7-81DC-317C1E378E34}"/>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686550" y="2338387"/>
            <a:ext cx="1714500" cy="2181225"/>
          </a:xfrm>
          <a:prstGeom prst="rect">
            <a:avLst/>
          </a:prstGeom>
        </p:spPr>
      </p:pic>
      <p:sp>
        <p:nvSpPr>
          <p:cNvPr id="9" name="Slide Number Placeholder 8">
            <a:extLst>
              <a:ext uri="{FF2B5EF4-FFF2-40B4-BE49-F238E27FC236}">
                <a16:creationId xmlns:a16="http://schemas.microsoft.com/office/drawing/2014/main" id="{64EC699F-11C1-4EBC-BD90-835B30CA9DC5}"/>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6</a:t>
            </a:fld>
            <a:endParaRPr lang="en-US"/>
          </a:p>
        </p:txBody>
      </p:sp>
    </p:spTree>
    <p:extLst>
      <p:ext uri="{BB962C8B-B14F-4D97-AF65-F5344CB8AC3E}">
        <p14:creationId xmlns:p14="http://schemas.microsoft.com/office/powerpoint/2010/main" val="286075209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Repaso de conocimientos</a:t>
            </a:r>
          </a:p>
        </p:txBody>
      </p:sp>
      <p:sp>
        <p:nvSpPr>
          <p:cNvPr id="8" name="Slide Number Placeholder 7">
            <a:extLst>
              <a:ext uri="{FF2B5EF4-FFF2-40B4-BE49-F238E27FC236}">
                <a16:creationId xmlns:a16="http://schemas.microsoft.com/office/drawing/2014/main" id="{A144E6B9-6E8B-4EA1-BEAC-A85A1305B497}"/>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7</a:t>
            </a:fld>
            <a:endParaRPr lang="en-US"/>
          </a:p>
        </p:txBody>
      </p:sp>
      <p:pic>
        <p:nvPicPr>
          <p:cNvPr id="7" name="Content Placeholder 6" descr="Discussion Question">
            <a:extLst>
              <a:ext uri="{FF2B5EF4-FFF2-40B4-BE49-F238E27FC236}">
                <a16:creationId xmlns:a16="http://schemas.microsoft.com/office/drawing/2014/main" id="{E0A44EF3-3822-47F1-B80E-96245783298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FB635937-3302-4A9E-87C9-ACADED71E0C5}"/>
              </a:ext>
            </a:extLst>
          </p:cNvPr>
          <p:cNvSpPr>
            <a:spLocks noGrp="1"/>
          </p:cNvSpPr>
          <p:nvPr>
            <p:ph sz="quarter" idx="14"/>
          </p:nvPr>
        </p:nvSpPr>
        <p:spPr/>
        <p:txBody>
          <a:bodyPr/>
          <a:lstStyle/>
          <a:p>
            <a:pPr lvl="0">
              <a:spcBef>
                <a:spcPct val="100000"/>
              </a:spcBef>
              <a:buClrTx/>
            </a:pPr>
            <a:r>
              <a:rPr lang="es-ES" sz="1800" dirty="0">
                <a:sym typeface="Arial"/>
              </a:rPr>
              <a:t>¿Cuál de las siguientes afirmaciones es VERDADERA?</a:t>
            </a:r>
          </a:p>
          <a:p>
            <a:pPr lvl="0">
              <a:spcBef>
                <a:spcPct val="100000"/>
              </a:spcBef>
              <a:buClrTx/>
            </a:pPr>
            <a:r>
              <a:rPr lang="es-ES" sz="1800" dirty="0">
                <a:sym typeface="Arial"/>
              </a:rPr>
              <a:t> </a:t>
            </a:r>
          </a:p>
          <a:p>
            <a:pPr lvl="1">
              <a:spcBef>
                <a:spcPct val="50000"/>
              </a:spcBef>
              <a:buSzPct val="100000"/>
              <a:buFont typeface="Arial"/>
              <a:buChar char="•"/>
            </a:pPr>
            <a:r>
              <a:rPr lang="es-ES" sz="1800" dirty="0">
                <a:sym typeface="Arial"/>
              </a:rPr>
              <a:t>Cada vez que se maneja un incidente mediante ICS, es necesario contar con una delegación de autoridad por escrito. </a:t>
            </a:r>
          </a:p>
          <a:p>
            <a:pPr lvl="1">
              <a:spcBef>
                <a:spcPct val="50000"/>
              </a:spcBef>
              <a:buSzPct val="100000"/>
              <a:buFont typeface="Arial"/>
              <a:buChar char="•"/>
            </a:pPr>
            <a:r>
              <a:rPr lang="es-ES" sz="1800" dirty="0">
                <a:sym typeface="Arial"/>
              </a:rPr>
              <a:t>El alcance de autoridad del Comandante de Incidentes debe establecerse en las leyes existentes. </a:t>
            </a:r>
          </a:p>
          <a:p>
            <a:pPr lvl="1">
              <a:spcBef>
                <a:spcPct val="50000"/>
              </a:spcBef>
              <a:buSzPct val="100000"/>
              <a:buFont typeface="Arial"/>
              <a:buChar char="•"/>
            </a:pPr>
            <a:r>
              <a:rPr lang="es-ES" sz="1800" dirty="0">
                <a:sym typeface="Arial"/>
              </a:rPr>
              <a:t>El funcionario otorgante queda relevado de toda responsabilidad del incidente después de delegar autoridad. </a:t>
            </a:r>
          </a:p>
          <a:p>
            <a:pPr lvl="1">
              <a:spcBef>
                <a:spcPct val="50000"/>
              </a:spcBef>
              <a:buSzPct val="100000"/>
              <a:buFont typeface="Arial"/>
              <a:buChar char="•"/>
            </a:pPr>
            <a:r>
              <a:rPr lang="es-ES" sz="1800" dirty="0">
                <a:sym typeface="Arial"/>
              </a:rPr>
              <a:t>Se necesita una delegación de autoridad cuando el alcance de un incidente es complejo o va más allá de las autoridades existentes. </a:t>
            </a:r>
            <a:endParaRPr lang="en-US" sz="1800" dirty="0"/>
          </a:p>
        </p:txBody>
      </p:sp>
    </p:spTree>
    <p:extLst>
      <p:ext uri="{BB962C8B-B14F-4D97-AF65-F5344CB8AC3E}">
        <p14:creationId xmlns:p14="http://schemas.microsoft.com/office/powerpoint/2010/main" val="357891822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Delegación de Autoridad: Elementos </a:t>
            </a:r>
          </a:p>
        </p:txBody>
      </p:sp>
      <p:sp>
        <p:nvSpPr>
          <p:cNvPr id="3" name="Content Placeholder 2">
            <a:extLst>
              <a:ext uri="{FF2B5EF4-FFF2-40B4-BE49-F238E27FC236}">
                <a16:creationId xmlns:a16="http://schemas.microsoft.com/office/drawing/2014/main" id="{949F6692-AF59-4A29-A37E-CD1B9627DB60}"/>
              </a:ext>
            </a:extLst>
          </p:cNvPr>
          <p:cNvSpPr>
            <a:spLocks noGrp="1"/>
          </p:cNvSpPr>
          <p:nvPr>
            <p:ph sz="quarter" idx="13"/>
          </p:nvPr>
        </p:nvSpPr>
        <p:spPr/>
        <p:txBody>
          <a:bodyPr>
            <a:normAutofit fontScale="47500" lnSpcReduction="20000"/>
          </a:bodyPr>
          <a:lstStyle/>
          <a:p>
            <a:pPr fontAlgn="auto">
              <a:spcBef>
                <a:spcPct val="100000"/>
              </a:spcBef>
              <a:buSzPct val="99000"/>
              <a:tabLst/>
            </a:pPr>
            <a:r>
              <a:rPr lang="es-ES" kern="1200">
                <a:sym typeface="Arial"/>
              </a:rPr>
              <a:t>Cuando se emita, la delegación de autoridad debe incluir:</a:t>
            </a:r>
          </a:p>
          <a:p>
            <a:pPr marL="254000" lvl="1" indent="-254000" fontAlgn="auto">
              <a:spcBef>
                <a:spcPct val="100000"/>
              </a:spcBef>
              <a:buSzPct val="99000"/>
              <a:buFont typeface="Arial"/>
              <a:buChar char="•"/>
              <a:tabLst/>
            </a:pPr>
            <a:r>
              <a:rPr lang="es-ES" kern="1200">
                <a:ea typeface="+mn-ea"/>
                <a:sym typeface="Arial"/>
              </a:rPr>
              <a:t>Autoridades legales y restricciones</a:t>
            </a:r>
          </a:p>
          <a:p>
            <a:pPr marL="254000" lvl="1" indent="-254000" fontAlgn="auto">
              <a:spcBef>
                <a:spcPct val="100000"/>
              </a:spcBef>
              <a:buSzPct val="99000"/>
              <a:buFont typeface="Arial"/>
              <a:buChar char="•"/>
              <a:tabLst/>
            </a:pPr>
            <a:r>
              <a:rPr lang="es-ES" kern="1200">
                <a:ea typeface="+mn-ea"/>
                <a:sym typeface="Arial"/>
              </a:rPr>
              <a:t>Autoridades financieras y restricciones</a:t>
            </a:r>
          </a:p>
          <a:p>
            <a:pPr marL="254000" lvl="1" indent="-254000" fontAlgn="auto">
              <a:spcBef>
                <a:spcPct val="100000"/>
              </a:spcBef>
              <a:buSzPct val="99000"/>
              <a:buFont typeface="Arial"/>
              <a:buChar char="•"/>
              <a:tabLst/>
            </a:pPr>
            <a:r>
              <a:rPr lang="es-ES" kern="1200">
                <a:ea typeface="+mn-ea"/>
                <a:sym typeface="Arial"/>
              </a:rPr>
              <a:t>Requisitos de información </a:t>
            </a:r>
          </a:p>
          <a:p>
            <a:pPr marL="254000" lvl="1" indent="-254000" fontAlgn="auto">
              <a:spcBef>
                <a:spcPct val="100000"/>
              </a:spcBef>
              <a:buSzPct val="99000"/>
              <a:buFont typeface="Arial"/>
              <a:buChar char="•"/>
              <a:tabLst/>
            </a:pPr>
            <a:r>
              <a:rPr lang="es-ES" kern="1200">
                <a:ea typeface="+mn-ea"/>
                <a:sym typeface="Arial"/>
              </a:rPr>
              <a:t>Problemas demográficos</a:t>
            </a:r>
          </a:p>
          <a:p>
            <a:pPr marL="254000" lvl="1" indent="-254000" fontAlgn="auto">
              <a:spcBef>
                <a:spcPct val="100000"/>
              </a:spcBef>
              <a:buSzPct val="99000"/>
              <a:buFont typeface="Arial"/>
              <a:buChar char="•"/>
              <a:tabLst/>
            </a:pPr>
            <a:r>
              <a:rPr lang="es-ES" kern="1200">
                <a:ea typeface="+mn-ea"/>
                <a:sym typeface="Arial"/>
              </a:rPr>
              <a:t>Implicaciones políticas</a:t>
            </a:r>
          </a:p>
          <a:p>
            <a:pPr marL="254000" lvl="1" indent="-254000" fontAlgn="auto">
              <a:spcBef>
                <a:spcPct val="100000"/>
              </a:spcBef>
              <a:buSzPct val="99000"/>
              <a:buFont typeface="Arial"/>
              <a:buChar char="•"/>
              <a:tabLst/>
            </a:pPr>
            <a:r>
              <a:rPr lang="es-ES" kern="1200">
                <a:ea typeface="+mn-ea"/>
                <a:sym typeface="Arial"/>
              </a:rPr>
              <a:t>Agencias o prioridades jurisdiccionales</a:t>
            </a:r>
          </a:p>
          <a:p>
            <a:pPr marL="254000" lvl="1" indent="-254000" fontAlgn="auto">
              <a:spcBef>
                <a:spcPct val="100000"/>
              </a:spcBef>
              <a:buSzPct val="99000"/>
              <a:buFont typeface="Arial"/>
              <a:buChar char="•"/>
              <a:tabLst/>
            </a:pPr>
            <a:r>
              <a:rPr lang="es-ES" kern="1200">
                <a:ea typeface="+mn-ea"/>
                <a:sym typeface="Arial"/>
              </a:rPr>
              <a:t>Plan para el manejo de información pública</a:t>
            </a:r>
          </a:p>
          <a:p>
            <a:pPr marL="254000" lvl="1" indent="-254000" fontAlgn="auto">
              <a:spcBef>
                <a:spcPct val="100000"/>
              </a:spcBef>
              <a:buSzPct val="99000"/>
              <a:buFont typeface="Arial"/>
              <a:buChar char="•"/>
              <a:tabLst/>
            </a:pPr>
            <a:r>
              <a:rPr lang="es-ES" kern="1200">
                <a:ea typeface="+mn-ea"/>
                <a:sym typeface="Arial"/>
              </a:rPr>
              <a:t>Proceso de comunicaciones</a:t>
            </a:r>
          </a:p>
          <a:p>
            <a:pPr marL="254000" lvl="1" indent="-254000" fontAlgn="auto">
              <a:spcBef>
                <a:spcPct val="100000"/>
              </a:spcBef>
              <a:buSzPct val="99000"/>
              <a:buFont typeface="Arial"/>
              <a:buChar char="•"/>
              <a:tabLst/>
            </a:pPr>
            <a:r>
              <a:rPr lang="es-ES" kern="1200">
                <a:ea typeface="+mn-ea"/>
                <a:sym typeface="Arial"/>
              </a:rPr>
              <a:t>Plan para la evaluación continua de incidentes</a:t>
            </a:r>
          </a:p>
          <a:p>
            <a:pPr>
              <a:spcBef>
                <a:spcPct val="100000"/>
              </a:spcBef>
              <a:buSzPct val="99000"/>
            </a:pPr>
            <a:r>
              <a:rPr lang="es-ES" kern="1200">
                <a:sym typeface="Arial"/>
              </a:rPr>
              <a:t>La delegación también debe especificar qué condiciones del incidente se lograrán antes de una transferencia de mando o liberación.</a:t>
            </a:r>
            <a:endParaRPr lang="en-US"/>
          </a:p>
        </p:txBody>
      </p:sp>
      <p:pic>
        <p:nvPicPr>
          <p:cNvPr id="8" name="Content Placeholder 7" descr="A piece of paper that says Delegation of Authority">
            <a:extLst>
              <a:ext uri="{FF2B5EF4-FFF2-40B4-BE49-F238E27FC236}">
                <a16:creationId xmlns:a16="http://schemas.microsoft.com/office/drawing/2014/main" id="{6AFBF97A-BF90-4C96-A9F4-15E6CB5F4F79}"/>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23051" y="1909953"/>
            <a:ext cx="2412698" cy="3047619"/>
          </a:xfrm>
          <a:prstGeom prst="rect">
            <a:avLst/>
          </a:prstGeom>
        </p:spPr>
      </p:pic>
      <p:sp>
        <p:nvSpPr>
          <p:cNvPr id="9" name="Slide Number Placeholder 8">
            <a:extLst>
              <a:ext uri="{FF2B5EF4-FFF2-40B4-BE49-F238E27FC236}">
                <a16:creationId xmlns:a16="http://schemas.microsoft.com/office/drawing/2014/main" id="{40ADF57F-8475-4022-9E79-71E982C0C157}"/>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8</a:t>
            </a:fld>
            <a:endParaRPr lang="en-US"/>
          </a:p>
        </p:txBody>
      </p:sp>
    </p:spTree>
    <p:extLst>
      <p:ext uri="{BB962C8B-B14F-4D97-AF65-F5344CB8AC3E}">
        <p14:creationId xmlns:p14="http://schemas.microsoft.com/office/powerpoint/2010/main" val="4509446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ACTIVITY: DELEGATING AUTHORITY </a:t>
            </a:r>
          </a:p>
        </p:txBody>
      </p:sp>
      <p:sp>
        <p:nvSpPr>
          <p:cNvPr id="8" name="Slide Number Placeholder 7">
            <a:extLst>
              <a:ext uri="{FF2B5EF4-FFF2-40B4-BE49-F238E27FC236}">
                <a16:creationId xmlns:a16="http://schemas.microsoft.com/office/drawing/2014/main" id="{AC85B3AB-78A0-4697-8241-7A4DEEC40F31}"/>
              </a:ext>
            </a:extLst>
          </p:cNvPr>
          <p:cNvSpPr>
            <a:spLocks noGrp="1"/>
          </p:cNvSpPr>
          <p:nvPr>
            <p:ph type="sldNum" sz="quarter" idx="12"/>
          </p:nvPr>
        </p:nvSpPr>
        <p:spPr/>
        <p:txBody>
          <a:bodyPr/>
          <a:lstStyle/>
          <a:p>
            <a:pPr>
              <a:spcBef>
                <a:spcPts val="100"/>
              </a:spcBef>
              <a:buSzPct val="99000"/>
            </a:pPr>
            <a:fld id="{507B3846-1BCF-46C9-965C-DAAE6136CA1B}" type="slidenum">
              <a:rPr lang="en-US" smtClean="0"/>
              <a:pPr>
                <a:spcBef>
                  <a:spcPts val="100"/>
                </a:spcBef>
                <a:buSzPct val="99000"/>
              </a:pPr>
              <a:t>9</a:t>
            </a:fld>
            <a:endParaRPr lang="en-US"/>
          </a:p>
        </p:txBody>
      </p:sp>
      <p:pic>
        <p:nvPicPr>
          <p:cNvPr id="7" name="Content Placeholder 6" descr="Activity">
            <a:extLst>
              <a:ext uri="{FF2B5EF4-FFF2-40B4-BE49-F238E27FC236}">
                <a16:creationId xmlns:a16="http://schemas.microsoft.com/office/drawing/2014/main" id="{75E9D5C6-7424-42D5-88F9-60B617EEEBBE}"/>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04842" y="3195604"/>
            <a:ext cx="476316" cy="476316"/>
          </a:xfrm>
          <a:prstGeom prst="rect">
            <a:avLst/>
          </a:prstGeom>
        </p:spPr>
      </p:pic>
      <p:sp>
        <p:nvSpPr>
          <p:cNvPr id="9" name="Content Placeholder 8">
            <a:extLst>
              <a:ext uri="{FF2B5EF4-FFF2-40B4-BE49-F238E27FC236}">
                <a16:creationId xmlns:a16="http://schemas.microsoft.com/office/drawing/2014/main" id="{955E61C1-15B4-4C1F-968C-D2FEF55850D0}"/>
              </a:ext>
            </a:extLst>
          </p:cNvPr>
          <p:cNvSpPr>
            <a:spLocks noGrp="1"/>
          </p:cNvSpPr>
          <p:nvPr>
            <p:ph sz="quarter" idx="14"/>
          </p:nvPr>
        </p:nvSpPr>
        <p:spPr/>
        <p:txBody>
          <a:bodyPr>
            <a:normAutofit fontScale="62500" lnSpcReduction="20000"/>
          </a:bodyPr>
          <a:lstStyle/>
          <a:p>
            <a:pPr lvl="0">
              <a:spcBef>
                <a:spcPct val="100000"/>
              </a:spcBef>
              <a:buClrTx/>
            </a:pPr>
            <a:r>
              <a:rPr lang="es-ES" sz="1800" b="1" u="sng" dirty="0">
                <a:sym typeface="Arial"/>
              </a:rPr>
              <a:t>Propósito de la actividad:</a:t>
            </a:r>
            <a:r>
              <a:rPr lang="es-ES" sz="1800" b="1" dirty="0">
                <a:sym typeface="Arial"/>
              </a:rPr>
              <a:t> </a:t>
            </a:r>
            <a:r>
              <a:rPr lang="es-ES" sz="1800" dirty="0">
                <a:sym typeface="Arial"/>
              </a:rPr>
              <a:t>Identificar y reforzar la manera en que el personal del manejo de incidentes puede mantener a los ejecutivos de su agencia involucrados e informados durante un incidente.</a:t>
            </a:r>
          </a:p>
          <a:p>
            <a:pPr lvl="0">
              <a:spcBef>
                <a:spcPct val="100000"/>
              </a:spcBef>
              <a:buClrTx/>
            </a:pPr>
            <a:r>
              <a:rPr lang="es-ES" sz="1800" b="1" u="sng" dirty="0">
                <a:sym typeface="Arial"/>
              </a:rPr>
              <a:t>Tiempo:</a:t>
            </a:r>
            <a:r>
              <a:rPr lang="es-ES" sz="1800" dirty="0">
                <a:sym typeface="Arial"/>
              </a:rPr>
              <a:t> 15 minutos</a:t>
            </a:r>
          </a:p>
          <a:p>
            <a:pPr lvl="0">
              <a:spcBef>
                <a:spcPct val="100000"/>
              </a:spcBef>
              <a:buClrTx/>
            </a:pPr>
            <a:r>
              <a:rPr lang="es-ES" sz="1800" b="1" u="sng" dirty="0">
                <a:sym typeface="Arial"/>
              </a:rPr>
              <a:t>Instrucciones:</a:t>
            </a:r>
            <a:r>
              <a:rPr lang="es-ES" sz="1800" dirty="0">
                <a:sym typeface="Arial"/>
              </a:rPr>
              <a:t> Trabajando en tu equipo:</a:t>
            </a:r>
          </a:p>
          <a:p>
            <a:pPr lvl="1">
              <a:spcBef>
                <a:spcPct val="50000"/>
              </a:spcBef>
              <a:buSzPct val="100000"/>
              <a:buFont typeface="Arial"/>
              <a:buAutoNum type="arabicPeriod"/>
            </a:pPr>
            <a:r>
              <a:rPr lang="es-ES" sz="1800" dirty="0">
                <a:sym typeface="Arial"/>
              </a:rPr>
              <a:t>Lee el estudio de caso en el manual del estudiante. </a:t>
            </a:r>
          </a:p>
          <a:p>
            <a:pPr lvl="1">
              <a:spcBef>
                <a:spcPct val="50000"/>
              </a:spcBef>
              <a:buSzPct val="100000"/>
              <a:buFont typeface="Arial"/>
              <a:buAutoNum type="arabicPeriod"/>
            </a:pPr>
            <a:r>
              <a:rPr lang="es-ES" sz="1800" dirty="0">
                <a:sym typeface="Arial"/>
              </a:rPr>
              <a:t>Identificar los pasos que tomarías para mantener a los ejecutivos de la agencia involucrados en este incidente. </a:t>
            </a:r>
          </a:p>
          <a:p>
            <a:pPr lvl="1">
              <a:spcBef>
                <a:spcPct val="50000"/>
              </a:spcBef>
              <a:buSzPct val="100000"/>
              <a:buFont typeface="Arial"/>
              <a:buAutoNum type="arabicPeriod"/>
            </a:pPr>
            <a:r>
              <a:rPr lang="es-ES" sz="1800" dirty="0">
                <a:sym typeface="Arial"/>
              </a:rPr>
              <a:t>Enumera los pasos en una table.</a:t>
            </a:r>
          </a:p>
          <a:p>
            <a:pPr lvl="0">
              <a:spcBef>
                <a:spcPct val="100000"/>
              </a:spcBef>
              <a:buClrTx/>
            </a:pPr>
            <a:r>
              <a:rPr lang="es-ES" sz="1800" dirty="0">
                <a:sym typeface="Arial"/>
              </a:rPr>
              <a:t> </a:t>
            </a:r>
          </a:p>
          <a:p>
            <a:pPr lvl="0">
              <a:spcBef>
                <a:spcPct val="100000"/>
              </a:spcBef>
              <a:buClrTx/>
            </a:pPr>
            <a:r>
              <a:rPr lang="es-ES" sz="1800" b="1" u="sng" dirty="0">
                <a:sym typeface="Arial"/>
              </a:rPr>
              <a:t>Estudio de caso:</a:t>
            </a:r>
            <a:endParaRPr lang="es-ES" sz="1800" dirty="0">
              <a:sym typeface="Arial"/>
            </a:endParaRPr>
          </a:p>
          <a:p>
            <a:pPr lvl="0">
              <a:spcBef>
                <a:spcPct val="100000"/>
              </a:spcBef>
              <a:buClrTx/>
            </a:pPr>
            <a:r>
              <a:rPr lang="es-ES" sz="1800" dirty="0">
                <a:sym typeface="Arial"/>
              </a:rPr>
              <a:t>El caso del francotirador del </a:t>
            </a:r>
            <a:r>
              <a:rPr lang="es-ES" sz="1800" dirty="0" err="1">
                <a:sym typeface="Arial"/>
              </a:rPr>
              <a:t>Beltway</a:t>
            </a:r>
            <a:r>
              <a:rPr lang="es-ES" sz="1800" dirty="0">
                <a:sym typeface="Arial"/>
              </a:rPr>
              <a:t> fue uno de los crímenes más infames en la aplicación reciente de la ley , fomentando miedo en miles de personas. Según el informe posterior a la acción, la comunicación fue claramente el asunto más convincente en el caso del francotirador. Las investigaciones de este tipo tienen éxito o fracasan basadas en la capacidad de los ejecutivos para administrar y comunicar información de manera eficaz y oportuna. Los Comandantes de Incidentes deben balancear las necesidades del incidente con las obligaciones de los ejecutivos locales de responder a sus ciudadanos. Como dice un jefe de policía, "No se puede esperar que los líderes dejen de liderar".</a:t>
            </a:r>
          </a:p>
          <a:p>
            <a:pPr lvl="0">
              <a:spcBef>
                <a:spcPct val="100000"/>
              </a:spcBef>
              <a:buClrTx/>
            </a:pPr>
            <a:r>
              <a:rPr lang="es-ES" sz="1800" dirty="0">
                <a:sym typeface="Arial"/>
              </a:rPr>
              <a:t> </a:t>
            </a:r>
          </a:p>
          <a:p>
            <a:pPr lvl="0">
              <a:spcBef>
                <a:spcPct val="100000"/>
              </a:spcBef>
              <a:buClrTx/>
            </a:pPr>
            <a:r>
              <a:rPr lang="es-ES" sz="1800" b="1" u="sng" dirty="0">
                <a:sym typeface="Arial"/>
              </a:rPr>
              <a:t>Instrucciones del informe:</a:t>
            </a:r>
            <a:endParaRPr lang="es-ES" sz="1800" dirty="0">
              <a:sym typeface="Arial"/>
            </a:endParaRPr>
          </a:p>
          <a:p>
            <a:pPr lvl="1">
              <a:spcBef>
                <a:spcPct val="50000"/>
              </a:spcBef>
              <a:buSzPct val="100000"/>
              <a:buFont typeface="Arial"/>
              <a:buAutoNum type="arabicPeriod"/>
            </a:pPr>
            <a:r>
              <a:rPr lang="es-ES" sz="1800" dirty="0">
                <a:sym typeface="Arial"/>
              </a:rPr>
              <a:t>Los equipos identificarán y describirán los pasos que identificaron.</a:t>
            </a:r>
            <a:endParaRPr lang="en-US" dirty="0"/>
          </a:p>
        </p:txBody>
      </p:sp>
    </p:spTree>
    <p:extLst>
      <p:ext uri="{BB962C8B-B14F-4D97-AF65-F5344CB8AC3E}">
        <p14:creationId xmlns:p14="http://schemas.microsoft.com/office/powerpoint/2010/main" val="3122037101"/>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2900</Words>
  <Application>Microsoft Office PowerPoint</Application>
  <PresentationFormat>On-screen Show (4:3)</PresentationFormat>
  <Paragraphs>222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Times New Roman</vt:lpstr>
      <vt:lpstr>Wingdings</vt:lpstr>
      <vt:lpstr>EMI_PPT</vt:lpstr>
      <vt:lpstr>Objetivos de la unidad </vt:lpstr>
      <vt:lpstr>Proceso de delegación de autoridad</vt:lpstr>
      <vt:lpstr>Alcance de la autoridad</vt:lpstr>
      <vt:lpstr>Delegación de autoridad</vt:lpstr>
      <vt:lpstr>Delegación de Autoridad: Cuando No Sea Necesaria</vt:lpstr>
      <vt:lpstr>Delegación de autoridad: cuando sea necesario </vt:lpstr>
      <vt:lpstr>Repaso de conocimientos</vt:lpstr>
      <vt:lpstr>Delegación de Autoridad: Elementos </vt:lpstr>
      <vt:lpstr>ACTIVITY: DELEGATING AUTHORITY </vt:lpstr>
      <vt:lpstr>Autoridades de ejecución </vt:lpstr>
      <vt:lpstr>Administración por objetivos</vt:lpstr>
      <vt:lpstr>Estableciendo e implementando objetivos </vt:lpstr>
      <vt:lpstr>Respuesta inicial: realizar un aumento de tamaño </vt:lpstr>
      <vt:lpstr>Prioridades generales </vt:lpstr>
      <vt:lpstr>Objetivos efectivos del incidente </vt:lpstr>
      <vt:lpstr>Objetivos, estrategias y tácticas. </vt:lpstr>
      <vt:lpstr>Elementos de un plan de acción de incidentes </vt:lpstr>
      <vt:lpstr>Ciclo de planificación del período operacional (Planificación P) </vt:lpstr>
      <vt:lpstr>Revisión de conocimientos 2 </vt:lpstr>
      <vt:lpstr>Planes de preparación y acuerdos. </vt:lpstr>
      <vt:lpstr>Plan de Operaciones de Emergencia (EOP) </vt:lpstr>
      <vt:lpstr>Acuerdos y pactos de ayuda mutua</vt:lpstr>
      <vt:lpstr>Acuerdos y acuerdos de ayuda mutua (continuación) </vt:lpstr>
      <vt:lpstr>Ayuda mutua y asistencia: todos los niveles </vt:lpstr>
      <vt:lpstr>Información derivada de los planes </vt:lpstr>
      <vt:lpstr>PowerPoint Presentation</vt:lpstr>
      <vt:lpstr>Lección completada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2021-04-30T14:40:28Z</dcterms:created>
  <dcterms:modified xsi:type="dcterms:W3CDTF">2021-04-30T17:52:02Z</dcterms:modified>
</cp:coreProperties>
</file>